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3" r:id="rId7"/>
    <p:sldId id="274" r:id="rId8"/>
    <p:sldId id="277" r:id="rId9"/>
    <p:sldId id="281" r:id="rId10"/>
    <p:sldId id="272" r:id="rId11"/>
    <p:sldId id="278" r:id="rId12"/>
    <p:sldId id="273" r:id="rId13"/>
    <p:sldId id="262" r:id="rId14"/>
    <p:sldId id="280" r:id="rId15"/>
    <p:sldId id="275" r:id="rId16"/>
    <p:sldId id="276" r:id="rId17"/>
    <p:sldId id="279" r:id="rId18"/>
    <p:sldId id="264" r:id="rId19"/>
    <p:sldId id="261" r:id="rId20"/>
    <p:sldId id="266" r:id="rId21"/>
    <p:sldId id="265" r:id="rId22"/>
    <p:sldId id="267" r:id="rId23"/>
    <p:sldId id="271" r:id="rId24"/>
    <p:sldId id="268" r:id="rId25"/>
    <p:sldId id="270" r:id="rId26"/>
    <p:sldId id="269" r:id="rId27"/>
    <p:sldId id="257" r:id="rId28"/>
    <p:sldId id="258" r:id="rId2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67" autoAdjust="0"/>
    <p:restoredTop sz="94660"/>
  </p:normalViewPr>
  <p:slideViewPr>
    <p:cSldViewPr snapToGrid="0">
      <p:cViewPr varScale="1">
        <p:scale>
          <a:sx n="102" d="100"/>
          <a:sy n="102" d="100"/>
        </p:scale>
        <p:origin x="216"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D00ED6-A5E7-4EF5-BA84-8C6AB7F0AA5E}"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768AB-653A-4C07-A166-FE33590BC3F9}" type="slidenum">
              <a:rPr lang="en-US" smtClean="0"/>
              <a:t>‹#›</a:t>
            </a:fld>
            <a:endParaRPr lang="en-US"/>
          </a:p>
        </p:txBody>
      </p:sp>
    </p:spTree>
    <p:extLst>
      <p:ext uri="{BB962C8B-B14F-4D97-AF65-F5344CB8AC3E}">
        <p14:creationId xmlns:p14="http://schemas.microsoft.com/office/powerpoint/2010/main" val="51996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D00ED6-A5E7-4EF5-BA84-8C6AB7F0AA5E}"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768AB-653A-4C07-A166-FE33590BC3F9}" type="slidenum">
              <a:rPr lang="en-US" smtClean="0"/>
              <a:t>‹#›</a:t>
            </a:fld>
            <a:endParaRPr lang="en-US"/>
          </a:p>
        </p:txBody>
      </p:sp>
    </p:spTree>
    <p:extLst>
      <p:ext uri="{BB962C8B-B14F-4D97-AF65-F5344CB8AC3E}">
        <p14:creationId xmlns:p14="http://schemas.microsoft.com/office/powerpoint/2010/main" val="1989851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D00ED6-A5E7-4EF5-BA84-8C6AB7F0AA5E}"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768AB-653A-4C07-A166-FE33590BC3F9}" type="slidenum">
              <a:rPr lang="en-US" smtClean="0"/>
              <a:t>‹#›</a:t>
            </a:fld>
            <a:endParaRPr lang="en-US"/>
          </a:p>
        </p:txBody>
      </p:sp>
    </p:spTree>
    <p:extLst>
      <p:ext uri="{BB962C8B-B14F-4D97-AF65-F5344CB8AC3E}">
        <p14:creationId xmlns:p14="http://schemas.microsoft.com/office/powerpoint/2010/main" val="246384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D00ED6-A5E7-4EF5-BA84-8C6AB7F0AA5E}"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768AB-653A-4C07-A166-FE33590BC3F9}" type="slidenum">
              <a:rPr lang="en-US" smtClean="0"/>
              <a:t>‹#›</a:t>
            </a:fld>
            <a:endParaRPr lang="en-US"/>
          </a:p>
        </p:txBody>
      </p:sp>
    </p:spTree>
    <p:extLst>
      <p:ext uri="{BB962C8B-B14F-4D97-AF65-F5344CB8AC3E}">
        <p14:creationId xmlns:p14="http://schemas.microsoft.com/office/powerpoint/2010/main" val="57077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D00ED6-A5E7-4EF5-BA84-8C6AB7F0AA5E}"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768AB-653A-4C07-A166-FE33590BC3F9}" type="slidenum">
              <a:rPr lang="en-US" smtClean="0"/>
              <a:t>‹#›</a:t>
            </a:fld>
            <a:endParaRPr lang="en-US"/>
          </a:p>
        </p:txBody>
      </p:sp>
    </p:spTree>
    <p:extLst>
      <p:ext uri="{BB962C8B-B14F-4D97-AF65-F5344CB8AC3E}">
        <p14:creationId xmlns:p14="http://schemas.microsoft.com/office/powerpoint/2010/main" val="54655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D00ED6-A5E7-4EF5-BA84-8C6AB7F0AA5E}" type="datetimeFigureOut">
              <a:rPr lang="en-US" smtClean="0"/>
              <a:t>4/8/20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768AB-653A-4C07-A166-FE33590BC3F9}" type="slidenum">
              <a:rPr lang="en-US" smtClean="0"/>
              <a:t>‹#›</a:t>
            </a:fld>
            <a:endParaRPr lang="en-US"/>
          </a:p>
        </p:txBody>
      </p:sp>
    </p:spTree>
    <p:extLst>
      <p:ext uri="{BB962C8B-B14F-4D97-AF65-F5344CB8AC3E}">
        <p14:creationId xmlns:p14="http://schemas.microsoft.com/office/powerpoint/2010/main" val="161545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D00ED6-A5E7-4EF5-BA84-8C6AB7F0AA5E}" type="datetimeFigureOut">
              <a:rPr lang="en-US" smtClean="0"/>
              <a:t>4/8/20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768AB-653A-4C07-A166-FE33590BC3F9}" type="slidenum">
              <a:rPr lang="en-US" smtClean="0"/>
              <a:t>‹#›</a:t>
            </a:fld>
            <a:endParaRPr lang="en-US"/>
          </a:p>
        </p:txBody>
      </p:sp>
    </p:spTree>
    <p:extLst>
      <p:ext uri="{BB962C8B-B14F-4D97-AF65-F5344CB8AC3E}">
        <p14:creationId xmlns:p14="http://schemas.microsoft.com/office/powerpoint/2010/main" val="1986621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D00ED6-A5E7-4EF5-BA84-8C6AB7F0AA5E}" type="datetimeFigureOut">
              <a:rPr lang="en-US" smtClean="0"/>
              <a:t>4/8/20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768AB-653A-4C07-A166-FE33590BC3F9}" type="slidenum">
              <a:rPr lang="en-US" smtClean="0"/>
              <a:t>‹#›</a:t>
            </a:fld>
            <a:endParaRPr lang="en-US"/>
          </a:p>
        </p:txBody>
      </p:sp>
    </p:spTree>
    <p:extLst>
      <p:ext uri="{BB962C8B-B14F-4D97-AF65-F5344CB8AC3E}">
        <p14:creationId xmlns:p14="http://schemas.microsoft.com/office/powerpoint/2010/main" val="307247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00ED6-A5E7-4EF5-BA84-8C6AB7F0AA5E}" type="datetimeFigureOut">
              <a:rPr lang="en-US" smtClean="0"/>
              <a:t>4/8/20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768AB-653A-4C07-A166-FE33590BC3F9}" type="slidenum">
              <a:rPr lang="en-US" smtClean="0"/>
              <a:t>‹#›</a:t>
            </a:fld>
            <a:endParaRPr lang="en-US"/>
          </a:p>
        </p:txBody>
      </p:sp>
    </p:spTree>
    <p:extLst>
      <p:ext uri="{BB962C8B-B14F-4D97-AF65-F5344CB8AC3E}">
        <p14:creationId xmlns:p14="http://schemas.microsoft.com/office/powerpoint/2010/main" val="215009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D00ED6-A5E7-4EF5-BA84-8C6AB7F0AA5E}" type="datetimeFigureOut">
              <a:rPr lang="en-US" smtClean="0"/>
              <a:t>4/8/20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768AB-653A-4C07-A166-FE33590BC3F9}" type="slidenum">
              <a:rPr lang="en-US" smtClean="0"/>
              <a:t>‹#›</a:t>
            </a:fld>
            <a:endParaRPr lang="en-US"/>
          </a:p>
        </p:txBody>
      </p:sp>
    </p:spTree>
    <p:extLst>
      <p:ext uri="{BB962C8B-B14F-4D97-AF65-F5344CB8AC3E}">
        <p14:creationId xmlns:p14="http://schemas.microsoft.com/office/powerpoint/2010/main" val="32855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D00ED6-A5E7-4EF5-BA84-8C6AB7F0AA5E}" type="datetimeFigureOut">
              <a:rPr lang="en-US" smtClean="0"/>
              <a:t>4/8/20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768AB-653A-4C07-A166-FE33590BC3F9}" type="slidenum">
              <a:rPr lang="en-US" smtClean="0"/>
              <a:t>‹#›</a:t>
            </a:fld>
            <a:endParaRPr lang="en-US"/>
          </a:p>
        </p:txBody>
      </p:sp>
    </p:spTree>
    <p:extLst>
      <p:ext uri="{BB962C8B-B14F-4D97-AF65-F5344CB8AC3E}">
        <p14:creationId xmlns:p14="http://schemas.microsoft.com/office/powerpoint/2010/main" val="2373624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00ED6-A5E7-4EF5-BA84-8C6AB7F0AA5E}" type="datetimeFigureOut">
              <a:rPr lang="en-US" smtClean="0"/>
              <a:t>4/8/20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768AB-653A-4C07-A166-FE33590BC3F9}" type="slidenum">
              <a:rPr lang="en-US" smtClean="0"/>
              <a:t>‹#›</a:t>
            </a:fld>
            <a:endParaRPr lang="en-US"/>
          </a:p>
        </p:txBody>
      </p:sp>
    </p:spTree>
    <p:extLst>
      <p:ext uri="{BB962C8B-B14F-4D97-AF65-F5344CB8AC3E}">
        <p14:creationId xmlns:p14="http://schemas.microsoft.com/office/powerpoint/2010/main" val="4098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800" b="1" dirty="0" err="1"/>
              <a:t>Acellus</a:t>
            </a:r>
            <a:r>
              <a:rPr lang="en-US" sz="8800" b="1" dirty="0"/>
              <a:t> Training</a:t>
            </a:r>
            <a:br>
              <a:rPr lang="en-US" sz="8800" dirty="0"/>
            </a:br>
            <a:endParaRPr lang="en-US" sz="88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387" y="2619049"/>
            <a:ext cx="3430876" cy="3430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5943" y="6049925"/>
            <a:ext cx="11996057" cy="646331"/>
          </a:xfrm>
          <a:prstGeom prst="rect">
            <a:avLst/>
          </a:prstGeom>
          <a:noFill/>
        </p:spPr>
        <p:txBody>
          <a:bodyPr wrap="square" rtlCol="0">
            <a:spAutoFit/>
          </a:bodyPr>
          <a:lstStyle/>
          <a:p>
            <a:pPr algn="ctr"/>
            <a:r>
              <a:rPr lang="en-US" dirty="0"/>
              <a:t>Presented by:</a:t>
            </a:r>
          </a:p>
          <a:p>
            <a:pPr algn="ctr"/>
            <a:r>
              <a:rPr lang="en-US" dirty="0"/>
              <a:t>Mrs. Butcher and Ms. </a:t>
            </a:r>
            <a:r>
              <a:rPr lang="en-US" dirty="0" err="1"/>
              <a:t>O’Day</a:t>
            </a:r>
            <a:endParaRPr lang="en-US" dirty="0"/>
          </a:p>
        </p:txBody>
      </p:sp>
    </p:spTree>
    <p:extLst>
      <p:ext uri="{BB962C8B-B14F-4D97-AF65-F5344CB8AC3E}">
        <p14:creationId xmlns:p14="http://schemas.microsoft.com/office/powerpoint/2010/main" val="4191513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3B8D0A96-9FE1-4E96-AFA8-15614F1F2A29}"/>
              </a:ext>
            </a:extLst>
          </p:cNvPr>
          <p:cNvPicPr>
            <a:picLocks noChangeAspect="1"/>
          </p:cNvPicPr>
          <p:nvPr/>
        </p:nvPicPr>
        <p:blipFill>
          <a:blip r:embed="rId2"/>
          <a:stretch>
            <a:fillRect/>
          </a:stretch>
        </p:blipFill>
        <p:spPr>
          <a:xfrm>
            <a:off x="6095999" y="2003425"/>
            <a:ext cx="5733142" cy="2989035"/>
          </a:xfrm>
          <a:prstGeom prst="rect">
            <a:avLst/>
          </a:prstGeom>
        </p:spPr>
      </p:pic>
      <p:sp>
        <p:nvSpPr>
          <p:cNvPr id="5" name="TextBox 4">
            <a:extLst>
              <a:ext uri="{FF2B5EF4-FFF2-40B4-BE49-F238E27FC236}">
                <a16:creationId xmlns:a16="http://schemas.microsoft.com/office/drawing/2014/main" id="{D38A9288-B195-4283-810F-8CD54014718E}"/>
              </a:ext>
            </a:extLst>
          </p:cNvPr>
          <p:cNvSpPr txBox="1"/>
          <p:nvPr/>
        </p:nvSpPr>
        <p:spPr>
          <a:xfrm>
            <a:off x="87085" y="144670"/>
            <a:ext cx="12104915" cy="923330"/>
          </a:xfrm>
          <a:prstGeom prst="rect">
            <a:avLst/>
          </a:prstGeom>
          <a:noFill/>
        </p:spPr>
        <p:txBody>
          <a:bodyPr wrap="square" rtlCol="0" anchor="t">
            <a:spAutoFit/>
          </a:bodyPr>
          <a:lstStyle/>
          <a:p>
            <a:r>
              <a:rPr lang="en-US" sz="5400" b="1">
                <a:cs typeface="Calibri"/>
              </a:rPr>
              <a:t>Live Class Monitoring</a:t>
            </a:r>
            <a:endParaRPr lang="en-US"/>
          </a:p>
        </p:txBody>
      </p:sp>
      <p:sp>
        <p:nvSpPr>
          <p:cNvPr id="3" name="TextBox 2">
            <a:extLst>
              <a:ext uri="{FF2B5EF4-FFF2-40B4-BE49-F238E27FC236}">
                <a16:creationId xmlns:a16="http://schemas.microsoft.com/office/drawing/2014/main" id="{3CAF6601-FD03-480D-91D1-FFDB06EADF20}"/>
              </a:ext>
            </a:extLst>
          </p:cNvPr>
          <p:cNvSpPr txBox="1"/>
          <p:nvPr/>
        </p:nvSpPr>
        <p:spPr>
          <a:xfrm>
            <a:off x="145143" y="2525486"/>
            <a:ext cx="579845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424242"/>
                </a:solidFill>
                <a:latin typeface="inherit"/>
                <a:ea typeface="inherit"/>
                <a:cs typeface="inherit"/>
              </a:rPr>
              <a:t>T</a:t>
            </a:r>
            <a:r>
              <a:rPr lang="en-US" sz="2000">
                <a:solidFill>
                  <a:srgbClr val="424242"/>
                </a:solidFill>
                <a:latin typeface="inherit"/>
                <a:ea typeface="inherit"/>
                <a:cs typeface="inherit"/>
              </a:rPr>
              <a:t>he </a:t>
            </a:r>
            <a:r>
              <a:rPr lang="en-US" sz="2000" b="1">
                <a:solidFill>
                  <a:srgbClr val="00FF00"/>
                </a:solidFill>
                <a:latin typeface="inherit"/>
                <a:ea typeface="inherit"/>
                <a:cs typeface="inherit"/>
              </a:rPr>
              <a:t>GREEN</a:t>
            </a:r>
            <a:r>
              <a:rPr lang="en-US" sz="2000">
                <a:solidFill>
                  <a:srgbClr val="424242"/>
                </a:solidFill>
                <a:latin typeface="inherit"/>
                <a:ea typeface="inherit"/>
                <a:cs typeface="inherit"/>
              </a:rPr>
              <a:t> Active status indicates the student is effectively progressing.</a:t>
            </a:r>
            <a:endParaRPr lang="en-US" sz="2000">
              <a:cs typeface="Calibri" panose="020F0502020204030204"/>
            </a:endParaRPr>
          </a:p>
          <a:p>
            <a:pPr marL="285750" indent="-285750">
              <a:buFont typeface="Arial"/>
              <a:buChar char="•"/>
            </a:pPr>
            <a:r>
              <a:rPr lang="en-US" sz="2000">
                <a:solidFill>
                  <a:srgbClr val="424242"/>
                </a:solidFill>
                <a:latin typeface="inherit"/>
                <a:ea typeface="inherit"/>
                <a:cs typeface="inherit"/>
              </a:rPr>
              <a:t>A </a:t>
            </a:r>
            <a:r>
              <a:rPr lang="en-US" sz="2000" b="1">
                <a:solidFill>
                  <a:srgbClr val="FFFF00"/>
                </a:solidFill>
                <a:latin typeface="inherit"/>
                <a:ea typeface="inherit"/>
                <a:cs typeface="inherit"/>
              </a:rPr>
              <a:t>YELLOW</a:t>
            </a:r>
            <a:r>
              <a:rPr lang="en-US" sz="2000" b="1">
                <a:solidFill>
                  <a:srgbClr val="424242"/>
                </a:solidFill>
                <a:latin typeface="inherit"/>
                <a:ea typeface="inherit"/>
                <a:cs typeface="inherit"/>
              </a:rPr>
              <a:t> </a:t>
            </a:r>
            <a:r>
              <a:rPr lang="en-US" sz="2000">
                <a:solidFill>
                  <a:srgbClr val="424242"/>
                </a:solidFill>
                <a:latin typeface="inherit"/>
                <a:ea typeface="inherit"/>
                <a:cs typeface="inherit"/>
              </a:rPr>
              <a:t>Extra Help Video status indicates that Acellus is slowing down and providing additional instruction on the concept at hand.</a:t>
            </a:r>
          </a:p>
          <a:p>
            <a:pPr marL="285750" indent="-285750">
              <a:buFont typeface="Arial"/>
              <a:buChar char="•"/>
            </a:pPr>
            <a:r>
              <a:rPr lang="en-US" sz="2000">
                <a:solidFill>
                  <a:srgbClr val="424242"/>
                </a:solidFill>
                <a:latin typeface="inherit"/>
                <a:ea typeface="inherit"/>
                <a:cs typeface="inherit"/>
              </a:rPr>
              <a:t>The </a:t>
            </a:r>
            <a:r>
              <a:rPr lang="en-US" sz="2000" b="1">
                <a:solidFill>
                  <a:srgbClr val="FF0000"/>
                </a:solidFill>
                <a:latin typeface="inherit"/>
                <a:ea typeface="inherit"/>
                <a:cs typeface="inherit"/>
              </a:rPr>
              <a:t>RED</a:t>
            </a:r>
            <a:r>
              <a:rPr lang="en-US" sz="2000">
                <a:solidFill>
                  <a:srgbClr val="424242"/>
                </a:solidFill>
                <a:latin typeface="inherit"/>
                <a:ea typeface="inherit"/>
                <a:cs typeface="inherit"/>
              </a:rPr>
              <a:t> Needs Help status indicates that’s the student is stuck and needs assistance.</a:t>
            </a:r>
            <a:endParaRPr lang="en-US" sz="2000">
              <a:cs typeface="Calibri" panose="020F0502020204030204"/>
            </a:endParaRPr>
          </a:p>
        </p:txBody>
      </p:sp>
      <p:sp>
        <p:nvSpPr>
          <p:cNvPr id="4" name="TextBox 3">
            <a:extLst>
              <a:ext uri="{FF2B5EF4-FFF2-40B4-BE49-F238E27FC236}">
                <a16:creationId xmlns:a16="http://schemas.microsoft.com/office/drawing/2014/main" id="{EAC36B32-5720-4154-916F-929724EE4AD8}"/>
              </a:ext>
            </a:extLst>
          </p:cNvPr>
          <p:cNvSpPr txBox="1"/>
          <p:nvPr/>
        </p:nvSpPr>
        <p:spPr>
          <a:xfrm>
            <a:off x="650875" y="1137104"/>
            <a:ext cx="1101634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The Live Class Monitor</a:t>
            </a:r>
            <a:r>
              <a:rPr lang="en-US" sz="2000">
                <a:ea typeface="+mn-lt"/>
                <a:cs typeface="+mn-lt"/>
              </a:rPr>
              <a:t> is a tool that gives teachers live updates on student progress.  The Monitor shows each student’s status and is color coded by priority like a stop light.</a:t>
            </a:r>
            <a:endParaRPr lang="en-US" sz="2000">
              <a:cs typeface="Calibri"/>
            </a:endParaRPr>
          </a:p>
        </p:txBody>
      </p:sp>
      <p:sp>
        <p:nvSpPr>
          <p:cNvPr id="6" name="TextBox 5">
            <a:extLst>
              <a:ext uri="{FF2B5EF4-FFF2-40B4-BE49-F238E27FC236}">
                <a16:creationId xmlns:a16="http://schemas.microsoft.com/office/drawing/2014/main" id="{196B2755-5393-4958-BFB4-855CB96BA1A7}"/>
              </a:ext>
            </a:extLst>
          </p:cNvPr>
          <p:cNvSpPr txBox="1"/>
          <p:nvPr/>
        </p:nvSpPr>
        <p:spPr>
          <a:xfrm>
            <a:off x="517979" y="5438321"/>
            <a:ext cx="111469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By selecting on a student, the teacher has access to a detailed report showing the student’s mastery on every concept that’s been presented. By selecting on a concept the teacher can view every response alongside the acceptable answers and access the problem that was presented to the student.</a:t>
            </a:r>
            <a:endParaRPr lang="en-US"/>
          </a:p>
        </p:txBody>
      </p:sp>
    </p:spTree>
    <p:extLst>
      <p:ext uri="{BB962C8B-B14F-4D97-AF65-F5344CB8AC3E}">
        <p14:creationId xmlns:p14="http://schemas.microsoft.com/office/powerpoint/2010/main" val="141527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DDA3FF-F7BB-478A-95C6-B89B92B8F913}"/>
              </a:ext>
            </a:extLst>
          </p:cNvPr>
          <p:cNvSpPr txBox="1"/>
          <p:nvPr/>
        </p:nvSpPr>
        <p:spPr>
          <a:xfrm>
            <a:off x="139522" y="128954"/>
            <a:ext cx="11876633" cy="923330"/>
          </a:xfrm>
          <a:prstGeom prst="rect">
            <a:avLst/>
          </a:prstGeom>
          <a:noFill/>
        </p:spPr>
        <p:txBody>
          <a:bodyPr wrap="square" rtlCol="0" anchor="t">
            <a:spAutoFit/>
          </a:bodyPr>
          <a:lstStyle/>
          <a:p>
            <a:r>
              <a:rPr lang="en-US" sz="5400" b="1"/>
              <a:t>Repeat Steps:</a:t>
            </a:r>
            <a:endParaRPr lang="en-US"/>
          </a:p>
        </p:txBody>
      </p:sp>
      <p:pic>
        <p:nvPicPr>
          <p:cNvPr id="6" name="Picture 6" descr="A screenshot of a cell phone&#10;&#10;Description generated with very high confidence">
            <a:extLst>
              <a:ext uri="{FF2B5EF4-FFF2-40B4-BE49-F238E27FC236}">
                <a16:creationId xmlns:a16="http://schemas.microsoft.com/office/drawing/2014/main" id="{61DAEBB7-9149-48F5-9174-A6AC23CE3040}"/>
              </a:ext>
            </a:extLst>
          </p:cNvPr>
          <p:cNvPicPr>
            <a:picLocks noChangeAspect="1"/>
          </p:cNvPicPr>
          <p:nvPr/>
        </p:nvPicPr>
        <p:blipFill rotWithShape="1">
          <a:blip r:embed="rId2"/>
          <a:srcRect r="13046"/>
          <a:stretch/>
        </p:blipFill>
        <p:spPr>
          <a:xfrm>
            <a:off x="338140" y="1609730"/>
            <a:ext cx="7263913" cy="4059469"/>
          </a:xfrm>
          <a:prstGeom prst="rect">
            <a:avLst/>
          </a:prstGeom>
          <a:ln w="38100">
            <a:solidFill>
              <a:schemeClr val="tx1"/>
            </a:solidFill>
          </a:ln>
        </p:spPr>
      </p:pic>
      <p:sp>
        <p:nvSpPr>
          <p:cNvPr id="7" name="TextBox 6"/>
          <p:cNvSpPr txBox="1"/>
          <p:nvPr/>
        </p:nvSpPr>
        <p:spPr>
          <a:xfrm>
            <a:off x="7773093" y="2303400"/>
            <a:ext cx="4240530" cy="2677656"/>
          </a:xfrm>
          <a:prstGeom prst="rect">
            <a:avLst/>
          </a:prstGeom>
          <a:noFill/>
        </p:spPr>
        <p:txBody>
          <a:bodyPr wrap="square" rtlCol="0" anchor="t">
            <a:spAutoFit/>
          </a:bodyPr>
          <a:lstStyle/>
          <a:p>
            <a:pPr marL="457200" indent="-457200">
              <a:buAutoNum type="arabicPeriod"/>
            </a:pPr>
            <a:r>
              <a:rPr lang="en-US" sz="2400"/>
              <a:t>Click on Classes tab.</a:t>
            </a:r>
            <a:endParaRPr lang="en-US" sz="2400">
              <a:cs typeface="Calibri"/>
            </a:endParaRPr>
          </a:p>
          <a:p>
            <a:pPr marL="457200" indent="-457200">
              <a:buAutoNum type="arabicPeriod"/>
            </a:pPr>
            <a:r>
              <a:rPr lang="en-US" sz="2400">
                <a:cs typeface="Calibri"/>
              </a:rPr>
              <a:t>Select a class.</a:t>
            </a:r>
          </a:p>
          <a:p>
            <a:pPr marL="457200" indent="-457200">
              <a:buAutoNum type="arabicPeriod"/>
            </a:pPr>
            <a:r>
              <a:rPr lang="en-US" sz="2400">
                <a:cs typeface="Calibri"/>
              </a:rPr>
              <a:t>Click on Repeat Steps button.</a:t>
            </a:r>
          </a:p>
          <a:p>
            <a:pPr marL="457200" indent="-457200">
              <a:buAutoNum type="arabicPeriod"/>
            </a:pPr>
            <a:r>
              <a:rPr lang="en-US" sz="2400">
                <a:cs typeface="Calibri"/>
              </a:rPr>
              <a:t>Select lesson/activities you want students to repeat.</a:t>
            </a:r>
          </a:p>
          <a:p>
            <a:pPr marL="457200" indent="-457200">
              <a:buAutoNum type="arabicPeriod"/>
            </a:pPr>
            <a:r>
              <a:rPr lang="en-US" sz="2400">
                <a:cs typeface="Calibri"/>
              </a:rPr>
              <a:t>Click Assign Repeat Steps.</a:t>
            </a:r>
          </a:p>
        </p:txBody>
      </p:sp>
      <p:sp>
        <p:nvSpPr>
          <p:cNvPr id="8" name="TextBox 7">
            <a:extLst>
              <a:ext uri="{FF2B5EF4-FFF2-40B4-BE49-F238E27FC236}">
                <a16:creationId xmlns:a16="http://schemas.microsoft.com/office/drawing/2014/main" id="{AE58AF8C-4B67-45F1-B3B5-FA74A472458B}"/>
              </a:ext>
            </a:extLst>
          </p:cNvPr>
          <p:cNvSpPr txBox="1"/>
          <p:nvPr/>
        </p:nvSpPr>
        <p:spPr>
          <a:xfrm>
            <a:off x="4155756" y="128977"/>
            <a:ext cx="7861859" cy="1200329"/>
          </a:xfrm>
          <a:prstGeom prst="rect">
            <a:avLst/>
          </a:prstGeom>
          <a:noFill/>
        </p:spPr>
        <p:txBody>
          <a:bodyPr wrap="square" rtlCol="0" anchor="t">
            <a:spAutoFit/>
          </a:bodyPr>
          <a:lstStyle/>
          <a:p>
            <a:r>
              <a:rPr lang="en-US" sz="2400">
                <a:ea typeface="+mn-lt"/>
                <a:cs typeface="+mn-lt"/>
              </a:rPr>
              <a:t>Set the students to repeat a given concept or set of steps. You can have students repeat video lessons, practice problems, or both. </a:t>
            </a:r>
            <a:endParaRPr lang="en-US" sz="2400">
              <a:cs typeface="Calibri"/>
            </a:endParaRPr>
          </a:p>
        </p:txBody>
      </p:sp>
      <p:sp>
        <p:nvSpPr>
          <p:cNvPr id="9" name="TextBox 8">
            <a:extLst>
              <a:ext uri="{FF2B5EF4-FFF2-40B4-BE49-F238E27FC236}">
                <a16:creationId xmlns:a16="http://schemas.microsoft.com/office/drawing/2014/main" id="{B267F49A-7E6A-47AD-91F3-1E70B850B1CA}"/>
              </a:ext>
            </a:extLst>
          </p:cNvPr>
          <p:cNvSpPr txBox="1"/>
          <p:nvPr/>
        </p:nvSpPr>
        <p:spPr>
          <a:xfrm>
            <a:off x="220065" y="6107142"/>
            <a:ext cx="11718992" cy="461665"/>
          </a:xfrm>
          <a:prstGeom prst="rect">
            <a:avLst/>
          </a:prstGeom>
          <a:noFill/>
        </p:spPr>
        <p:txBody>
          <a:bodyPr wrap="square" rtlCol="0" anchor="t">
            <a:spAutoFit/>
          </a:bodyPr>
          <a:lstStyle/>
          <a:p>
            <a:pPr algn="ctr"/>
            <a:r>
              <a:rPr lang="en-US" sz="2400">
                <a:ea typeface="+mn-lt"/>
                <a:cs typeface="+mn-lt"/>
              </a:rPr>
              <a:t>*** Student will return to previous position once they complete their repeated steps.***</a:t>
            </a:r>
            <a:endParaRPr lang="en-US" sz="2400">
              <a:cs typeface="Calibri"/>
            </a:endParaRPr>
          </a:p>
        </p:txBody>
      </p:sp>
      <p:cxnSp>
        <p:nvCxnSpPr>
          <p:cNvPr id="5" name="Straight Arrow Connector 4">
            <a:extLst>
              <a:ext uri="{FF2B5EF4-FFF2-40B4-BE49-F238E27FC236}">
                <a16:creationId xmlns:a16="http://schemas.microsoft.com/office/drawing/2014/main" id="{90B4BC3F-9CBF-4403-A4A7-F3CD2BF0CC85}"/>
              </a:ext>
            </a:extLst>
          </p:cNvPr>
          <p:cNvCxnSpPr/>
          <p:nvPr/>
        </p:nvCxnSpPr>
        <p:spPr>
          <a:xfrm flipH="1">
            <a:off x="5465134" y="2755254"/>
            <a:ext cx="2372649" cy="3060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630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31D4FB-883B-4ABD-8C29-2ED2F76EC50A}"/>
              </a:ext>
            </a:extLst>
          </p:cNvPr>
          <p:cNvSpPr txBox="1"/>
          <p:nvPr/>
        </p:nvSpPr>
        <p:spPr>
          <a:xfrm>
            <a:off x="130571" y="112912"/>
            <a:ext cx="11685058" cy="923330"/>
          </a:xfrm>
          <a:prstGeom prst="rect">
            <a:avLst/>
          </a:prstGeom>
          <a:noFill/>
        </p:spPr>
        <p:txBody>
          <a:bodyPr wrap="square" rtlCol="0" anchor="t">
            <a:spAutoFit/>
          </a:bodyPr>
          <a:lstStyle/>
          <a:p>
            <a:r>
              <a:rPr lang="en-US" sz="5400" b="1"/>
              <a:t>Team Teach:</a:t>
            </a: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34D6D574-56E5-49EA-98CE-DCE8D1BDD2E6}"/>
              </a:ext>
            </a:extLst>
          </p:cNvPr>
          <p:cNvPicPr>
            <a:picLocks noChangeAspect="1"/>
          </p:cNvPicPr>
          <p:nvPr/>
        </p:nvPicPr>
        <p:blipFill>
          <a:blip r:embed="rId2"/>
          <a:stretch>
            <a:fillRect/>
          </a:stretch>
        </p:blipFill>
        <p:spPr>
          <a:xfrm>
            <a:off x="468859" y="1400726"/>
            <a:ext cx="2743200" cy="1248410"/>
          </a:xfrm>
          <a:prstGeom prst="rect">
            <a:avLst/>
          </a:prstGeom>
          <a:ln w="12700">
            <a:solidFill>
              <a:schemeClr val="tx1"/>
            </a:solidFill>
          </a:ln>
        </p:spPr>
      </p:pic>
      <p:pic>
        <p:nvPicPr>
          <p:cNvPr id="6" name="Picture 6" descr="A screenshot of a cell phone&#10;&#10;Description generated with very high confidence">
            <a:extLst>
              <a:ext uri="{FF2B5EF4-FFF2-40B4-BE49-F238E27FC236}">
                <a16:creationId xmlns:a16="http://schemas.microsoft.com/office/drawing/2014/main" id="{CB868D33-A2DB-47C0-A347-0216B1DB78B9}"/>
              </a:ext>
            </a:extLst>
          </p:cNvPr>
          <p:cNvPicPr>
            <a:picLocks noChangeAspect="1"/>
          </p:cNvPicPr>
          <p:nvPr/>
        </p:nvPicPr>
        <p:blipFill>
          <a:blip r:embed="rId3"/>
          <a:stretch>
            <a:fillRect/>
          </a:stretch>
        </p:blipFill>
        <p:spPr>
          <a:xfrm>
            <a:off x="4719356" y="1184572"/>
            <a:ext cx="3777915" cy="2244695"/>
          </a:xfrm>
          <a:prstGeom prst="rect">
            <a:avLst/>
          </a:prstGeom>
          <a:ln w="12700">
            <a:solidFill>
              <a:schemeClr val="tx1"/>
            </a:solidFill>
          </a:ln>
        </p:spPr>
      </p:pic>
      <p:pic>
        <p:nvPicPr>
          <p:cNvPr id="8" name="Picture 8" descr="A screenshot of a cell phone&#10;&#10;Description generated with very high confidence">
            <a:extLst>
              <a:ext uri="{FF2B5EF4-FFF2-40B4-BE49-F238E27FC236}">
                <a16:creationId xmlns:a16="http://schemas.microsoft.com/office/drawing/2014/main" id="{BDD54B52-6DD2-47FB-9354-90DFB622B8E7}"/>
              </a:ext>
            </a:extLst>
          </p:cNvPr>
          <p:cNvPicPr>
            <a:picLocks noChangeAspect="1"/>
          </p:cNvPicPr>
          <p:nvPr/>
        </p:nvPicPr>
        <p:blipFill>
          <a:blip r:embed="rId4"/>
          <a:stretch>
            <a:fillRect/>
          </a:stretch>
        </p:blipFill>
        <p:spPr>
          <a:xfrm>
            <a:off x="410652" y="3873549"/>
            <a:ext cx="6705600" cy="2590421"/>
          </a:xfrm>
          <a:prstGeom prst="rect">
            <a:avLst/>
          </a:prstGeom>
          <a:ln w="28575">
            <a:solidFill>
              <a:schemeClr val="tx1"/>
            </a:solidFill>
          </a:ln>
        </p:spPr>
      </p:pic>
      <p:sp>
        <p:nvSpPr>
          <p:cNvPr id="10" name="TextBox 9">
            <a:extLst>
              <a:ext uri="{FF2B5EF4-FFF2-40B4-BE49-F238E27FC236}">
                <a16:creationId xmlns:a16="http://schemas.microsoft.com/office/drawing/2014/main" id="{73363385-4C8C-48A0-B278-60885F8FC712}"/>
              </a:ext>
            </a:extLst>
          </p:cNvPr>
          <p:cNvSpPr txBox="1"/>
          <p:nvPr/>
        </p:nvSpPr>
        <p:spPr>
          <a:xfrm>
            <a:off x="3764603" y="210615"/>
            <a:ext cx="622045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Using Team Teach, teachers can view and display materials from a course in their classroom.</a:t>
            </a:r>
          </a:p>
        </p:txBody>
      </p:sp>
      <p:sp>
        <p:nvSpPr>
          <p:cNvPr id="11" name="TextBox 10">
            <a:extLst>
              <a:ext uri="{FF2B5EF4-FFF2-40B4-BE49-F238E27FC236}">
                <a16:creationId xmlns:a16="http://schemas.microsoft.com/office/drawing/2014/main" id="{DF787599-C12E-4B25-9D9C-9069B28AC9E3}"/>
              </a:ext>
            </a:extLst>
          </p:cNvPr>
          <p:cNvSpPr txBox="1"/>
          <p:nvPr/>
        </p:nvSpPr>
        <p:spPr>
          <a:xfrm>
            <a:off x="2335924" y="2193424"/>
            <a:ext cx="1871220" cy="923330"/>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Click on Team Teach button to open portal.</a:t>
            </a:r>
          </a:p>
        </p:txBody>
      </p:sp>
      <p:sp>
        <p:nvSpPr>
          <p:cNvPr id="13" name="TextBox 12">
            <a:extLst>
              <a:ext uri="{FF2B5EF4-FFF2-40B4-BE49-F238E27FC236}">
                <a16:creationId xmlns:a16="http://schemas.microsoft.com/office/drawing/2014/main" id="{547D145A-5B51-4B42-AB8E-88DBE770CABE}"/>
              </a:ext>
            </a:extLst>
          </p:cNvPr>
          <p:cNvSpPr txBox="1"/>
          <p:nvPr/>
        </p:nvSpPr>
        <p:spPr>
          <a:xfrm>
            <a:off x="9099107" y="1901119"/>
            <a:ext cx="2797824" cy="132343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Click on </a:t>
            </a:r>
            <a:r>
              <a:rPr lang="en-US" sz="2000" b="1" dirty="0"/>
              <a:t>Edit Courses</a:t>
            </a:r>
            <a:r>
              <a:rPr lang="en-US" sz="2000" dirty="0"/>
              <a:t> to select up to </a:t>
            </a:r>
            <a:r>
              <a:rPr lang="en-US" sz="2000" b="1" dirty="0"/>
              <a:t>6 courses </a:t>
            </a:r>
            <a:r>
              <a:rPr lang="en-US" sz="2000" dirty="0"/>
              <a:t>you would like to use with Team Teach.</a:t>
            </a:r>
            <a:endParaRPr lang="en-US" sz="2000" dirty="0">
              <a:cs typeface="Calibri"/>
            </a:endParaRPr>
          </a:p>
        </p:txBody>
      </p:sp>
      <p:cxnSp>
        <p:nvCxnSpPr>
          <p:cNvPr id="14" name="Straight Arrow Connector 13">
            <a:extLst>
              <a:ext uri="{FF2B5EF4-FFF2-40B4-BE49-F238E27FC236}">
                <a16:creationId xmlns:a16="http://schemas.microsoft.com/office/drawing/2014/main" id="{6EAE4306-DBE5-486D-BFFA-4D9D058588DB}"/>
              </a:ext>
            </a:extLst>
          </p:cNvPr>
          <p:cNvCxnSpPr/>
          <p:nvPr/>
        </p:nvCxnSpPr>
        <p:spPr>
          <a:xfrm flipH="1" flipV="1">
            <a:off x="8293175" y="1435174"/>
            <a:ext cx="1539948" cy="4323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A53B93C-220D-4224-A394-FD9BEC79F646}"/>
              </a:ext>
            </a:extLst>
          </p:cNvPr>
          <p:cNvSpPr txBox="1"/>
          <p:nvPr/>
        </p:nvSpPr>
        <p:spPr>
          <a:xfrm>
            <a:off x="8656083" y="4621281"/>
            <a:ext cx="2797824" cy="1015663"/>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Click on individual steps/lessons to access the materials.</a:t>
            </a:r>
            <a:endParaRPr lang="en-US"/>
          </a:p>
        </p:txBody>
      </p:sp>
      <p:cxnSp>
        <p:nvCxnSpPr>
          <p:cNvPr id="16" name="Straight Arrow Connector 15">
            <a:extLst>
              <a:ext uri="{FF2B5EF4-FFF2-40B4-BE49-F238E27FC236}">
                <a16:creationId xmlns:a16="http://schemas.microsoft.com/office/drawing/2014/main" id="{4A737DB2-1DF0-4FEA-8CC0-7D75CC86A083}"/>
              </a:ext>
            </a:extLst>
          </p:cNvPr>
          <p:cNvCxnSpPr>
            <a:cxnSpLocks/>
          </p:cNvCxnSpPr>
          <p:nvPr/>
        </p:nvCxnSpPr>
        <p:spPr>
          <a:xfrm flipH="1">
            <a:off x="7318523" y="5216820"/>
            <a:ext cx="1265274" cy="106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1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28C12B-19F6-4ED7-A0F9-4A2C04187679}"/>
              </a:ext>
            </a:extLst>
          </p:cNvPr>
          <p:cNvSpPr txBox="1"/>
          <p:nvPr/>
        </p:nvSpPr>
        <p:spPr>
          <a:xfrm>
            <a:off x="1" y="128954"/>
            <a:ext cx="12016154" cy="923330"/>
          </a:xfrm>
          <a:prstGeom prst="rect">
            <a:avLst/>
          </a:prstGeom>
          <a:noFill/>
        </p:spPr>
        <p:txBody>
          <a:bodyPr wrap="square" rtlCol="0" anchor="t">
            <a:spAutoFit/>
          </a:bodyPr>
          <a:lstStyle/>
          <a:p>
            <a:r>
              <a:rPr lang="en-US" sz="5400" b="1">
                <a:cs typeface="Calibri"/>
              </a:rPr>
              <a:t>Special Lessons Portal</a:t>
            </a:r>
          </a:p>
        </p:txBody>
      </p:sp>
      <p:pic>
        <p:nvPicPr>
          <p:cNvPr id="4" name="Picture 4" descr="A screenshot of a cell phone&#10;&#10;Description generated with high confidence">
            <a:extLst>
              <a:ext uri="{FF2B5EF4-FFF2-40B4-BE49-F238E27FC236}">
                <a16:creationId xmlns:a16="http://schemas.microsoft.com/office/drawing/2014/main" id="{9398EC2B-043E-4D31-A5AD-7BDD964C151C}"/>
              </a:ext>
            </a:extLst>
          </p:cNvPr>
          <p:cNvPicPr>
            <a:picLocks noChangeAspect="1"/>
          </p:cNvPicPr>
          <p:nvPr/>
        </p:nvPicPr>
        <p:blipFill>
          <a:blip r:embed="rId2"/>
          <a:stretch>
            <a:fillRect/>
          </a:stretch>
        </p:blipFill>
        <p:spPr>
          <a:xfrm>
            <a:off x="606058" y="1262384"/>
            <a:ext cx="1676400" cy="1181100"/>
          </a:xfrm>
          <a:prstGeom prst="rect">
            <a:avLst/>
          </a:prstGeom>
          <a:ln w="38100">
            <a:solidFill>
              <a:schemeClr val="tx1"/>
            </a:solidFill>
          </a:ln>
        </p:spPr>
      </p:pic>
      <p:pic>
        <p:nvPicPr>
          <p:cNvPr id="6" name="Picture 6" descr="A screenshot of a cell phone&#10;&#10;Description generated with very high confidence">
            <a:extLst>
              <a:ext uri="{FF2B5EF4-FFF2-40B4-BE49-F238E27FC236}">
                <a16:creationId xmlns:a16="http://schemas.microsoft.com/office/drawing/2014/main" id="{CD3546D6-812E-483A-86B3-0E286BE9F133}"/>
              </a:ext>
            </a:extLst>
          </p:cNvPr>
          <p:cNvPicPr>
            <a:picLocks noChangeAspect="1"/>
          </p:cNvPicPr>
          <p:nvPr/>
        </p:nvPicPr>
        <p:blipFill>
          <a:blip r:embed="rId3"/>
          <a:stretch>
            <a:fillRect/>
          </a:stretch>
        </p:blipFill>
        <p:spPr>
          <a:xfrm>
            <a:off x="2601854" y="1492729"/>
            <a:ext cx="2743200" cy="975842"/>
          </a:xfrm>
          <a:prstGeom prst="rect">
            <a:avLst/>
          </a:prstGeom>
          <a:ln w="38100">
            <a:solidFill>
              <a:schemeClr val="tx1"/>
            </a:solidFill>
          </a:ln>
        </p:spPr>
      </p:pic>
      <p:pic>
        <p:nvPicPr>
          <p:cNvPr id="8" name="Picture 8" descr="A screenshot of a cell phone&#10;&#10;Description generated with very high confidence">
            <a:extLst>
              <a:ext uri="{FF2B5EF4-FFF2-40B4-BE49-F238E27FC236}">
                <a16:creationId xmlns:a16="http://schemas.microsoft.com/office/drawing/2014/main" id="{11CBEF79-819F-46A0-B48C-535AD9C8FA71}"/>
              </a:ext>
            </a:extLst>
          </p:cNvPr>
          <p:cNvPicPr>
            <a:picLocks noChangeAspect="1"/>
          </p:cNvPicPr>
          <p:nvPr/>
        </p:nvPicPr>
        <p:blipFill>
          <a:blip r:embed="rId4"/>
          <a:stretch>
            <a:fillRect/>
          </a:stretch>
        </p:blipFill>
        <p:spPr>
          <a:xfrm>
            <a:off x="4789169" y="2266634"/>
            <a:ext cx="6888571" cy="4352858"/>
          </a:xfrm>
          <a:prstGeom prst="rect">
            <a:avLst/>
          </a:prstGeom>
          <a:ln w="38100">
            <a:solidFill>
              <a:schemeClr val="tx1"/>
            </a:solidFill>
          </a:ln>
        </p:spPr>
      </p:pic>
      <p:sp>
        <p:nvSpPr>
          <p:cNvPr id="2" name="TextBox 1"/>
          <p:cNvSpPr txBox="1"/>
          <p:nvPr/>
        </p:nvSpPr>
        <p:spPr>
          <a:xfrm>
            <a:off x="525779" y="3371850"/>
            <a:ext cx="3851909" cy="2862322"/>
          </a:xfrm>
          <a:prstGeom prst="rect">
            <a:avLst/>
          </a:prstGeom>
          <a:noFill/>
          <a:ln w="38100">
            <a:solidFill>
              <a:schemeClr val="tx1"/>
            </a:solidFill>
          </a:ln>
        </p:spPr>
        <p:txBody>
          <a:bodyPr wrap="square" rtlCol="0">
            <a:spAutoFit/>
          </a:bodyPr>
          <a:lstStyle/>
          <a:p>
            <a:r>
              <a:rPr lang="en-US" dirty="0"/>
              <a:t>Special lessons are designed to provide teachers with pre-written lesson plans and student instructions/worksheets to facilitate the kinds of lessons that a computer just can’t do. These lessons may require students to complete a science experiment or research a topic.</a:t>
            </a:r>
          </a:p>
          <a:p>
            <a:endParaRPr lang="en-US" dirty="0"/>
          </a:p>
          <a:p>
            <a:r>
              <a:rPr lang="en-US" dirty="0"/>
              <a:t>The teacher can turn a special lesson on or off.  </a:t>
            </a:r>
          </a:p>
        </p:txBody>
      </p:sp>
    </p:spTree>
    <p:extLst>
      <p:ext uri="{BB962C8B-B14F-4D97-AF65-F5344CB8AC3E}">
        <p14:creationId xmlns:p14="http://schemas.microsoft.com/office/powerpoint/2010/main" val="2556088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8753" y="1794509"/>
            <a:ext cx="8112902" cy="4362450"/>
          </a:xfrm>
          <a:prstGeom prst="rect">
            <a:avLst/>
          </a:prstGeom>
          <a:ln w="38100">
            <a:solidFill>
              <a:schemeClr val="tx1"/>
            </a:solidFill>
          </a:ln>
        </p:spPr>
      </p:pic>
      <p:sp>
        <p:nvSpPr>
          <p:cNvPr id="3" name="TextBox 2"/>
          <p:cNvSpPr txBox="1"/>
          <p:nvPr/>
        </p:nvSpPr>
        <p:spPr>
          <a:xfrm>
            <a:off x="182881" y="342900"/>
            <a:ext cx="11590020" cy="923330"/>
          </a:xfrm>
          <a:prstGeom prst="rect">
            <a:avLst/>
          </a:prstGeom>
          <a:noFill/>
        </p:spPr>
        <p:txBody>
          <a:bodyPr wrap="square" rtlCol="0">
            <a:spAutoFit/>
          </a:bodyPr>
          <a:lstStyle/>
          <a:p>
            <a:r>
              <a:rPr lang="en-US" sz="5400" b="1" dirty="0" err="1"/>
              <a:t>Acellus</a:t>
            </a:r>
            <a:r>
              <a:rPr lang="en-US" sz="5400" b="1" dirty="0"/>
              <a:t> Reports</a:t>
            </a:r>
          </a:p>
        </p:txBody>
      </p:sp>
      <p:sp>
        <p:nvSpPr>
          <p:cNvPr id="4" name="TextBox 3"/>
          <p:cNvSpPr txBox="1"/>
          <p:nvPr/>
        </p:nvSpPr>
        <p:spPr>
          <a:xfrm>
            <a:off x="735823" y="3375570"/>
            <a:ext cx="3268980" cy="2031325"/>
          </a:xfrm>
          <a:prstGeom prst="rect">
            <a:avLst/>
          </a:prstGeom>
          <a:solidFill>
            <a:schemeClr val="bg1"/>
          </a:solidFill>
          <a:ln w="28575">
            <a:solidFill>
              <a:schemeClr val="tx1"/>
            </a:solidFill>
          </a:ln>
        </p:spPr>
        <p:txBody>
          <a:bodyPr wrap="square" rtlCol="0">
            <a:spAutoFit/>
          </a:bodyPr>
          <a:lstStyle/>
          <a:p>
            <a:endParaRPr lang="en-US" dirty="0"/>
          </a:p>
          <a:p>
            <a:r>
              <a:rPr lang="en-US" dirty="0"/>
              <a:t>Various student reports are available. These reports contain overall grades and the amount of time spent on individual steps.</a:t>
            </a:r>
          </a:p>
          <a:p>
            <a:endParaRPr lang="en-US" dirty="0"/>
          </a:p>
          <a:p>
            <a:r>
              <a:rPr lang="en-US" dirty="0"/>
              <a:t> </a:t>
            </a:r>
          </a:p>
        </p:txBody>
      </p:sp>
    </p:spTree>
    <p:extLst>
      <p:ext uri="{BB962C8B-B14F-4D97-AF65-F5344CB8AC3E}">
        <p14:creationId xmlns:p14="http://schemas.microsoft.com/office/powerpoint/2010/main" val="288629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3874" y="1955800"/>
            <a:ext cx="8667750" cy="4114800"/>
          </a:xfrm>
          <a:prstGeom prst="rect">
            <a:avLst/>
          </a:prstGeom>
          <a:ln w="38100">
            <a:solidFill>
              <a:schemeClr val="tx1"/>
            </a:solidFill>
          </a:ln>
        </p:spPr>
      </p:pic>
      <p:sp>
        <p:nvSpPr>
          <p:cNvPr id="5" name="TextBox 4"/>
          <p:cNvSpPr txBox="1"/>
          <p:nvPr/>
        </p:nvSpPr>
        <p:spPr>
          <a:xfrm>
            <a:off x="0" y="431800"/>
            <a:ext cx="12192000" cy="923330"/>
          </a:xfrm>
          <a:prstGeom prst="rect">
            <a:avLst/>
          </a:prstGeom>
          <a:noFill/>
        </p:spPr>
        <p:txBody>
          <a:bodyPr wrap="square" rtlCol="0">
            <a:spAutoFit/>
          </a:bodyPr>
          <a:lstStyle/>
          <a:p>
            <a:pPr algn="ctr"/>
            <a:r>
              <a:rPr lang="en-US" sz="5400" b="1" dirty="0"/>
              <a:t>Student Sign In Screen</a:t>
            </a:r>
          </a:p>
        </p:txBody>
      </p:sp>
    </p:spTree>
    <p:extLst>
      <p:ext uri="{BB962C8B-B14F-4D97-AF65-F5344CB8AC3E}">
        <p14:creationId xmlns:p14="http://schemas.microsoft.com/office/powerpoint/2010/main" val="1285178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92355" y="1692344"/>
            <a:ext cx="8686800" cy="4467225"/>
          </a:xfrm>
          <a:prstGeom prst="rect">
            <a:avLst/>
          </a:prstGeom>
          <a:ln w="38100">
            <a:solidFill>
              <a:schemeClr val="tx1"/>
            </a:solidFill>
          </a:ln>
        </p:spPr>
      </p:pic>
      <p:sp>
        <p:nvSpPr>
          <p:cNvPr id="6" name="TextBox 5"/>
          <p:cNvSpPr txBox="1"/>
          <p:nvPr/>
        </p:nvSpPr>
        <p:spPr>
          <a:xfrm>
            <a:off x="79512" y="415235"/>
            <a:ext cx="12112487" cy="923330"/>
          </a:xfrm>
          <a:prstGeom prst="rect">
            <a:avLst/>
          </a:prstGeom>
          <a:noFill/>
        </p:spPr>
        <p:txBody>
          <a:bodyPr wrap="square" rtlCol="0">
            <a:spAutoFit/>
          </a:bodyPr>
          <a:lstStyle/>
          <a:p>
            <a:pPr algn="ctr"/>
            <a:r>
              <a:rPr lang="en-US" sz="5400" b="1" dirty="0"/>
              <a:t>Student Interface</a:t>
            </a:r>
          </a:p>
        </p:txBody>
      </p:sp>
    </p:spTree>
    <p:extLst>
      <p:ext uri="{BB962C8B-B14F-4D97-AF65-F5344CB8AC3E}">
        <p14:creationId xmlns:p14="http://schemas.microsoft.com/office/powerpoint/2010/main" val="3213084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5"/>
            <a:ext cx="12192000" cy="1325563"/>
          </a:xfrm>
        </p:spPr>
        <p:txBody>
          <a:bodyPr>
            <a:normAutofit/>
          </a:bodyPr>
          <a:lstStyle/>
          <a:p>
            <a:pPr algn="ctr"/>
            <a:r>
              <a:rPr lang="en-US" sz="5400" b="1" dirty="0" err="1"/>
              <a:t>Acellus</a:t>
            </a:r>
            <a:r>
              <a:rPr lang="en-US" sz="5400" b="1" dirty="0"/>
              <a:t> Videos</a:t>
            </a:r>
          </a:p>
        </p:txBody>
      </p:sp>
      <p:pic>
        <p:nvPicPr>
          <p:cNvPr id="4" name="Content Placeholder 3"/>
          <p:cNvPicPr>
            <a:picLocks noGrp="1" noChangeAspect="1"/>
          </p:cNvPicPr>
          <p:nvPr>
            <p:ph idx="1"/>
          </p:nvPr>
        </p:nvPicPr>
        <p:blipFill>
          <a:blip r:embed="rId2"/>
          <a:stretch>
            <a:fillRect/>
          </a:stretch>
        </p:blipFill>
        <p:spPr>
          <a:xfrm>
            <a:off x="5760009" y="1578545"/>
            <a:ext cx="5423046" cy="3871913"/>
          </a:xfrm>
          <a:prstGeom prst="rect">
            <a:avLst/>
          </a:prstGeom>
          <a:ln w="38100">
            <a:solidFill>
              <a:schemeClr val="tx1"/>
            </a:solidFill>
          </a:ln>
        </p:spPr>
      </p:pic>
      <p:sp>
        <p:nvSpPr>
          <p:cNvPr id="5" name="TextBox 4"/>
          <p:cNvSpPr txBox="1"/>
          <p:nvPr/>
        </p:nvSpPr>
        <p:spPr>
          <a:xfrm>
            <a:off x="647700" y="1690688"/>
            <a:ext cx="4057650" cy="3139321"/>
          </a:xfrm>
          <a:prstGeom prst="rect">
            <a:avLst/>
          </a:prstGeom>
          <a:noFill/>
          <a:ln w="38100">
            <a:solidFill>
              <a:schemeClr val="tx1"/>
            </a:solidFill>
          </a:ln>
        </p:spPr>
        <p:txBody>
          <a:bodyPr wrap="square" rtlCol="0">
            <a:spAutoFit/>
          </a:bodyPr>
          <a:lstStyle/>
          <a:p>
            <a:pPr marL="285750" indent="-285750">
              <a:buFont typeface="Arial" panose="020B0604020202020204" pitchFamily="34" charset="0"/>
              <a:buChar char="•"/>
            </a:pPr>
            <a:r>
              <a:rPr lang="en-US" dirty="0" err="1"/>
              <a:t>Acellus</a:t>
            </a:r>
            <a:r>
              <a:rPr lang="en-US" dirty="0"/>
              <a:t> delivers short video lessons taught by teachers. Each concept taught in </a:t>
            </a:r>
            <a:r>
              <a:rPr lang="en-US" dirty="0" err="1"/>
              <a:t>Acellus</a:t>
            </a:r>
            <a:r>
              <a:rPr lang="en-US" dirty="0"/>
              <a:t> is presented in a separate video that is followed up with problems to test the students’ understanding of that concept. </a:t>
            </a:r>
          </a:p>
          <a:p>
            <a:endParaRPr lang="en-US" dirty="0"/>
          </a:p>
          <a:p>
            <a:pPr marL="285750" indent="-285750">
              <a:buFont typeface="Arial" panose="020B0604020202020204" pitchFamily="34" charset="0"/>
              <a:buChar char="•"/>
            </a:pPr>
            <a:r>
              <a:rPr lang="en-US" dirty="0"/>
              <a:t>Students can not advance the video during the first viewing. However, on subsequent viewings advancing is allowed. </a:t>
            </a:r>
          </a:p>
        </p:txBody>
      </p:sp>
    </p:spTree>
    <p:extLst>
      <p:ext uri="{BB962C8B-B14F-4D97-AF65-F5344CB8AC3E}">
        <p14:creationId xmlns:p14="http://schemas.microsoft.com/office/powerpoint/2010/main" val="1934895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2913"/>
            <a:ext cx="12192000" cy="1005337"/>
          </a:xfrm>
        </p:spPr>
        <p:txBody>
          <a:bodyPr>
            <a:normAutofit/>
          </a:bodyPr>
          <a:lstStyle/>
          <a:p>
            <a:r>
              <a:rPr lang="en-US" sz="5400" b="1" dirty="0" err="1"/>
              <a:t>Acellus</a:t>
            </a:r>
            <a:r>
              <a:rPr lang="en-US" sz="5400" b="1" dirty="0"/>
              <a:t> Problems</a:t>
            </a:r>
          </a:p>
        </p:txBody>
      </p:sp>
      <p:pic>
        <p:nvPicPr>
          <p:cNvPr id="4" name="Picture 3"/>
          <p:cNvPicPr>
            <a:picLocks noChangeAspect="1"/>
          </p:cNvPicPr>
          <p:nvPr/>
        </p:nvPicPr>
        <p:blipFill>
          <a:blip r:embed="rId2"/>
          <a:stretch>
            <a:fillRect/>
          </a:stretch>
        </p:blipFill>
        <p:spPr>
          <a:xfrm>
            <a:off x="3060700" y="1528794"/>
            <a:ext cx="6032500" cy="3028125"/>
          </a:xfrm>
          <a:prstGeom prst="rect">
            <a:avLst/>
          </a:prstGeom>
          <a:ln w="38100">
            <a:solidFill>
              <a:schemeClr val="tx1"/>
            </a:solidFill>
          </a:ln>
        </p:spPr>
      </p:pic>
      <p:sp>
        <p:nvSpPr>
          <p:cNvPr id="3" name="Subtitle 2"/>
          <p:cNvSpPr>
            <a:spLocks noGrp="1"/>
          </p:cNvSpPr>
          <p:nvPr>
            <p:ph type="subTitle" idx="1"/>
          </p:nvPr>
        </p:nvSpPr>
        <p:spPr>
          <a:xfrm>
            <a:off x="2623508" y="5175461"/>
            <a:ext cx="7010400" cy="845778"/>
          </a:xfrm>
          <a:ln w="38100">
            <a:solidFill>
              <a:schemeClr val="tx1"/>
            </a:solidFill>
          </a:ln>
        </p:spPr>
        <p:txBody>
          <a:bodyPr/>
          <a:lstStyle/>
          <a:p>
            <a:r>
              <a:rPr lang="en-US" dirty="0"/>
              <a:t>Sample of the various </a:t>
            </a:r>
            <a:r>
              <a:rPr lang="en-US" dirty="0" err="1"/>
              <a:t>Acellus</a:t>
            </a:r>
            <a:r>
              <a:rPr lang="en-US" dirty="0"/>
              <a:t> questions that follow the videos. </a:t>
            </a:r>
          </a:p>
        </p:txBody>
      </p:sp>
    </p:spTree>
    <p:extLst>
      <p:ext uri="{BB962C8B-B14F-4D97-AF65-F5344CB8AC3E}">
        <p14:creationId xmlns:p14="http://schemas.microsoft.com/office/powerpoint/2010/main" val="74753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574675"/>
          </a:xfrm>
        </p:spPr>
        <p:txBody>
          <a:bodyPr>
            <a:noAutofit/>
          </a:bodyPr>
          <a:lstStyle/>
          <a:p>
            <a:pPr algn="ctr"/>
            <a:r>
              <a:rPr lang="en-US" sz="5400" b="1" dirty="0"/>
              <a:t>Help Feature</a:t>
            </a:r>
          </a:p>
        </p:txBody>
      </p:sp>
      <p:pic>
        <p:nvPicPr>
          <p:cNvPr id="6" name="Content Placeholder 5"/>
          <p:cNvPicPr>
            <a:picLocks noGrp="1" noChangeAspect="1"/>
          </p:cNvPicPr>
          <p:nvPr>
            <p:ph idx="1"/>
          </p:nvPr>
        </p:nvPicPr>
        <p:blipFill>
          <a:blip r:embed="rId2"/>
          <a:stretch>
            <a:fillRect/>
          </a:stretch>
        </p:blipFill>
        <p:spPr>
          <a:xfrm>
            <a:off x="557213" y="1509355"/>
            <a:ext cx="5233987" cy="4344551"/>
          </a:xfrm>
          <a:prstGeom prst="rect">
            <a:avLst/>
          </a:prstGeom>
          <a:ln w="38100">
            <a:solidFill>
              <a:schemeClr val="tx1"/>
            </a:solidFill>
          </a:ln>
        </p:spPr>
      </p:pic>
      <p:sp>
        <p:nvSpPr>
          <p:cNvPr id="7" name="TextBox 6"/>
          <p:cNvSpPr txBox="1"/>
          <p:nvPr/>
        </p:nvSpPr>
        <p:spPr>
          <a:xfrm>
            <a:off x="6157344" y="1934210"/>
            <a:ext cx="5143500" cy="1477328"/>
          </a:xfrm>
          <a:prstGeom prst="rect">
            <a:avLst/>
          </a:prstGeom>
          <a:noFill/>
          <a:ln w="38100">
            <a:solidFill>
              <a:schemeClr val="tx1"/>
            </a:solidFill>
          </a:ln>
        </p:spPr>
        <p:txBody>
          <a:bodyPr wrap="square" rtlCol="0">
            <a:spAutoFit/>
          </a:bodyPr>
          <a:lstStyle/>
          <a:p>
            <a:r>
              <a:rPr lang="en-US" u="sng" dirty="0"/>
              <a:t>Submit Problem Feedback</a:t>
            </a:r>
            <a:r>
              <a:rPr lang="en-US" dirty="0"/>
              <a:t>- students can suggest correct answers, flag typos or out-of-date information, or even suggest that a problem is testing students on information that hasn’t yet</a:t>
            </a:r>
          </a:p>
          <a:p>
            <a:r>
              <a:rPr lang="en-US" dirty="0"/>
              <a:t>been taught.</a:t>
            </a:r>
          </a:p>
        </p:txBody>
      </p:sp>
      <p:sp>
        <p:nvSpPr>
          <p:cNvPr id="8" name="TextBox 7"/>
          <p:cNvSpPr txBox="1"/>
          <p:nvPr/>
        </p:nvSpPr>
        <p:spPr>
          <a:xfrm>
            <a:off x="6208144" y="4052265"/>
            <a:ext cx="5092700" cy="923330"/>
          </a:xfrm>
          <a:prstGeom prst="rect">
            <a:avLst/>
          </a:prstGeom>
          <a:noFill/>
          <a:ln w="38100">
            <a:solidFill>
              <a:schemeClr val="tx1"/>
            </a:solidFill>
          </a:ln>
        </p:spPr>
        <p:txBody>
          <a:bodyPr wrap="square" rtlCol="0">
            <a:spAutoFit/>
          </a:bodyPr>
          <a:lstStyle/>
          <a:p>
            <a:r>
              <a:rPr lang="en-US" u="sng" dirty="0"/>
              <a:t>The Textbook-</a:t>
            </a:r>
            <a:r>
              <a:rPr lang="en-US" dirty="0"/>
              <a:t> contains written lessons that correspond with each video lesson in a course. Not all courses have a textbook.</a:t>
            </a:r>
          </a:p>
        </p:txBody>
      </p:sp>
      <p:cxnSp>
        <p:nvCxnSpPr>
          <p:cNvPr id="12" name="Straight Arrow Connector 11"/>
          <p:cNvCxnSpPr/>
          <p:nvPr/>
        </p:nvCxnSpPr>
        <p:spPr>
          <a:xfrm flipH="1">
            <a:off x="5547744" y="1955408"/>
            <a:ext cx="609600" cy="3604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flipV="1">
            <a:off x="5443268" y="2544792"/>
            <a:ext cx="764876" cy="15074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025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211" y="2098307"/>
            <a:ext cx="5770032" cy="2893394"/>
          </a:xfrm>
          <a:prstGeom prst="rect">
            <a:avLst/>
          </a:prstGeom>
          <a:ln w="38100">
            <a:solidFill>
              <a:schemeClr val="tx1"/>
            </a:solidFill>
          </a:ln>
        </p:spPr>
      </p:pic>
      <p:sp>
        <p:nvSpPr>
          <p:cNvPr id="5" name="TextBox 4"/>
          <p:cNvSpPr txBox="1"/>
          <p:nvPr/>
        </p:nvSpPr>
        <p:spPr>
          <a:xfrm>
            <a:off x="166255" y="346509"/>
            <a:ext cx="12025744" cy="923330"/>
          </a:xfrm>
          <a:prstGeom prst="rect">
            <a:avLst/>
          </a:prstGeom>
          <a:noFill/>
        </p:spPr>
        <p:txBody>
          <a:bodyPr wrap="square" rtlCol="0">
            <a:spAutoFit/>
          </a:bodyPr>
          <a:lstStyle/>
          <a:p>
            <a:r>
              <a:rPr lang="en-US" sz="5400" b="1" dirty="0"/>
              <a:t>Teacher Sign In</a:t>
            </a:r>
          </a:p>
        </p:txBody>
      </p:sp>
      <p:sp>
        <p:nvSpPr>
          <p:cNvPr id="6" name="TextBox 5"/>
          <p:cNvSpPr txBox="1"/>
          <p:nvPr/>
        </p:nvSpPr>
        <p:spPr>
          <a:xfrm>
            <a:off x="7372952" y="2541069"/>
            <a:ext cx="4263991" cy="923330"/>
          </a:xfrm>
          <a:prstGeom prst="rect">
            <a:avLst/>
          </a:prstGeom>
          <a:noFill/>
        </p:spPr>
        <p:txBody>
          <a:bodyPr wrap="square" rtlCol="0">
            <a:spAutoFit/>
          </a:bodyPr>
          <a:lstStyle/>
          <a:p>
            <a:r>
              <a:rPr lang="en-US" dirty="0"/>
              <a:t>Sign In with your district email.  You will then need to create a PIN. Follow the on screen directions to verify your pin.</a:t>
            </a:r>
          </a:p>
        </p:txBody>
      </p:sp>
    </p:spTree>
    <p:extLst>
      <p:ext uri="{BB962C8B-B14F-4D97-AF65-F5344CB8AC3E}">
        <p14:creationId xmlns:p14="http://schemas.microsoft.com/office/powerpoint/2010/main" val="135700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17" y="365125"/>
            <a:ext cx="11250283" cy="1325563"/>
          </a:xfrm>
        </p:spPr>
        <p:txBody>
          <a:bodyPr>
            <a:normAutofit/>
          </a:bodyPr>
          <a:lstStyle/>
          <a:p>
            <a:pPr algn="ctr"/>
            <a:r>
              <a:rPr lang="en-US" sz="5400" b="1" dirty="0"/>
              <a:t>Help Features</a:t>
            </a:r>
          </a:p>
        </p:txBody>
      </p:sp>
      <p:pic>
        <p:nvPicPr>
          <p:cNvPr id="4" name="Content Placeholder 5"/>
          <p:cNvPicPr>
            <a:picLocks noChangeAspect="1"/>
          </p:cNvPicPr>
          <p:nvPr/>
        </p:nvPicPr>
        <p:blipFill>
          <a:blip r:embed="rId2"/>
          <a:stretch>
            <a:fillRect/>
          </a:stretch>
        </p:blipFill>
        <p:spPr>
          <a:xfrm>
            <a:off x="980909" y="1992702"/>
            <a:ext cx="4620510" cy="3835325"/>
          </a:xfrm>
          <a:prstGeom prst="rect">
            <a:avLst/>
          </a:prstGeom>
          <a:ln w="38100">
            <a:solidFill>
              <a:schemeClr val="tx1"/>
            </a:solidFill>
          </a:ln>
        </p:spPr>
      </p:pic>
      <p:sp>
        <p:nvSpPr>
          <p:cNvPr id="5" name="Rectangle 4"/>
          <p:cNvSpPr/>
          <p:nvPr/>
        </p:nvSpPr>
        <p:spPr>
          <a:xfrm>
            <a:off x="5728658" y="2510287"/>
            <a:ext cx="5123372" cy="923330"/>
          </a:xfrm>
          <a:prstGeom prst="rect">
            <a:avLst/>
          </a:prstGeom>
          <a:ln w="38100">
            <a:solidFill>
              <a:schemeClr val="tx1"/>
            </a:solidFill>
          </a:ln>
        </p:spPr>
        <p:txBody>
          <a:bodyPr wrap="square">
            <a:spAutoFit/>
          </a:bodyPr>
          <a:lstStyle/>
          <a:p>
            <a:r>
              <a:rPr lang="en-US" u="sng" dirty="0"/>
              <a:t>Problem-Solving Help</a:t>
            </a:r>
            <a:r>
              <a:rPr lang="en-US" dirty="0"/>
              <a:t> - short, focused videos designed to help students learn how to solve the problems that are specific to the current concept.</a:t>
            </a:r>
          </a:p>
        </p:txBody>
      </p:sp>
      <p:sp>
        <p:nvSpPr>
          <p:cNvPr id="7" name="TextBox 6"/>
          <p:cNvSpPr txBox="1"/>
          <p:nvPr/>
        </p:nvSpPr>
        <p:spPr>
          <a:xfrm>
            <a:off x="5728658" y="4113542"/>
            <a:ext cx="5346700" cy="923330"/>
          </a:xfrm>
          <a:prstGeom prst="rect">
            <a:avLst/>
          </a:prstGeom>
          <a:noFill/>
          <a:ln w="38100">
            <a:solidFill>
              <a:schemeClr val="tx1"/>
            </a:solidFill>
          </a:ln>
        </p:spPr>
        <p:txBody>
          <a:bodyPr wrap="square" rtlCol="0">
            <a:spAutoFit/>
          </a:bodyPr>
          <a:lstStyle/>
          <a:p>
            <a:r>
              <a:rPr lang="en-US" u="sng" dirty="0"/>
              <a:t>Lesson Videos</a:t>
            </a:r>
            <a:r>
              <a:rPr lang="en-US" dirty="0"/>
              <a:t> -which allows students to</a:t>
            </a:r>
          </a:p>
          <a:p>
            <a:r>
              <a:rPr lang="en-US" dirty="0"/>
              <a:t>access all of the available videos during the practice problems and reviews.  </a:t>
            </a:r>
          </a:p>
        </p:txBody>
      </p:sp>
      <p:cxnSp>
        <p:nvCxnSpPr>
          <p:cNvPr id="9" name="Straight Arrow Connector 8"/>
          <p:cNvCxnSpPr/>
          <p:nvPr/>
        </p:nvCxnSpPr>
        <p:spPr>
          <a:xfrm flipH="1">
            <a:off x="5262113" y="2631057"/>
            <a:ext cx="466545" cy="5003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4830792" y="3523413"/>
            <a:ext cx="897866" cy="7298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4701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3" y="365125"/>
            <a:ext cx="11964838" cy="1325563"/>
          </a:xfrm>
        </p:spPr>
        <p:txBody>
          <a:bodyPr>
            <a:normAutofit/>
          </a:bodyPr>
          <a:lstStyle/>
          <a:p>
            <a:pPr algn="ctr"/>
            <a:r>
              <a:rPr lang="en-US" sz="5400" b="1" dirty="0"/>
              <a:t>Exam Completion</a:t>
            </a:r>
          </a:p>
        </p:txBody>
      </p:sp>
      <p:pic>
        <p:nvPicPr>
          <p:cNvPr id="4" name="Content Placeholder 3"/>
          <p:cNvPicPr>
            <a:picLocks noGrp="1" noChangeAspect="1"/>
          </p:cNvPicPr>
          <p:nvPr>
            <p:ph idx="1"/>
          </p:nvPr>
        </p:nvPicPr>
        <p:blipFill>
          <a:blip r:embed="rId2"/>
          <a:stretch>
            <a:fillRect/>
          </a:stretch>
        </p:blipFill>
        <p:spPr>
          <a:xfrm>
            <a:off x="966787" y="2182019"/>
            <a:ext cx="3324225" cy="2419350"/>
          </a:xfrm>
          <a:prstGeom prst="rect">
            <a:avLst/>
          </a:prstGeom>
          <a:ln w="38100">
            <a:solidFill>
              <a:schemeClr val="tx1"/>
            </a:solidFill>
          </a:ln>
        </p:spPr>
      </p:pic>
      <p:pic>
        <p:nvPicPr>
          <p:cNvPr id="5" name="Picture 4"/>
          <p:cNvPicPr>
            <a:picLocks noChangeAspect="1"/>
          </p:cNvPicPr>
          <p:nvPr/>
        </p:nvPicPr>
        <p:blipFill>
          <a:blip r:embed="rId3"/>
          <a:stretch>
            <a:fillRect/>
          </a:stretch>
        </p:blipFill>
        <p:spPr>
          <a:xfrm>
            <a:off x="7421879" y="2167447"/>
            <a:ext cx="3336925" cy="2448493"/>
          </a:xfrm>
          <a:prstGeom prst="rect">
            <a:avLst/>
          </a:prstGeom>
          <a:ln w="38100">
            <a:solidFill>
              <a:schemeClr val="tx1"/>
            </a:solidFill>
          </a:ln>
        </p:spPr>
      </p:pic>
      <p:sp>
        <p:nvSpPr>
          <p:cNvPr id="6" name="TextBox 5"/>
          <p:cNvSpPr txBox="1"/>
          <p:nvPr/>
        </p:nvSpPr>
        <p:spPr>
          <a:xfrm>
            <a:off x="736600" y="4965700"/>
            <a:ext cx="3924300" cy="1477328"/>
          </a:xfrm>
          <a:prstGeom prst="rect">
            <a:avLst/>
          </a:prstGeom>
          <a:noFill/>
          <a:ln w="28575">
            <a:solidFill>
              <a:schemeClr val="tx1"/>
            </a:solidFill>
          </a:ln>
        </p:spPr>
        <p:txBody>
          <a:bodyPr wrap="square" rtlCol="0">
            <a:spAutoFit/>
          </a:bodyPr>
          <a:lstStyle/>
          <a:p>
            <a:r>
              <a:rPr lang="en-US" dirty="0"/>
              <a:t>When students fail an exam, they are automatically put into Exam Recovery Mode, where they can review the material they missed and then retake the entire Exam.</a:t>
            </a:r>
          </a:p>
        </p:txBody>
      </p:sp>
      <p:sp>
        <p:nvSpPr>
          <p:cNvPr id="7" name="TextBox 6"/>
          <p:cNvSpPr txBox="1"/>
          <p:nvPr/>
        </p:nvSpPr>
        <p:spPr>
          <a:xfrm>
            <a:off x="7421879" y="5027930"/>
            <a:ext cx="3383280" cy="923330"/>
          </a:xfrm>
          <a:prstGeom prst="rect">
            <a:avLst/>
          </a:prstGeom>
          <a:noFill/>
          <a:ln w="38100">
            <a:solidFill>
              <a:schemeClr val="tx1"/>
            </a:solidFill>
          </a:ln>
        </p:spPr>
        <p:txBody>
          <a:bodyPr wrap="square" rtlCol="0">
            <a:spAutoFit/>
          </a:bodyPr>
          <a:lstStyle/>
          <a:p>
            <a:r>
              <a:rPr lang="en-US" dirty="0"/>
              <a:t>Students need to achieve a passing score of at least 70-75% to move on.  </a:t>
            </a:r>
          </a:p>
        </p:txBody>
      </p:sp>
    </p:spTree>
    <p:extLst>
      <p:ext uri="{BB962C8B-B14F-4D97-AF65-F5344CB8AC3E}">
        <p14:creationId xmlns:p14="http://schemas.microsoft.com/office/powerpoint/2010/main" val="1548967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5400" b="1" dirty="0"/>
              <a:t>Special Lessons</a:t>
            </a:r>
          </a:p>
        </p:txBody>
      </p:sp>
      <p:pic>
        <p:nvPicPr>
          <p:cNvPr id="6" name="Content Placeholder 5"/>
          <p:cNvPicPr>
            <a:picLocks noGrp="1" noChangeAspect="1"/>
          </p:cNvPicPr>
          <p:nvPr>
            <p:ph idx="1"/>
          </p:nvPr>
        </p:nvPicPr>
        <p:blipFill>
          <a:blip r:embed="rId2"/>
          <a:stretch>
            <a:fillRect/>
          </a:stretch>
        </p:blipFill>
        <p:spPr>
          <a:xfrm>
            <a:off x="939800" y="1690688"/>
            <a:ext cx="7380287" cy="3579217"/>
          </a:xfrm>
          <a:prstGeom prst="rect">
            <a:avLst/>
          </a:prstGeom>
          <a:ln w="38100">
            <a:solidFill>
              <a:schemeClr val="tx1"/>
            </a:solidFill>
          </a:ln>
        </p:spPr>
      </p:pic>
      <p:sp>
        <p:nvSpPr>
          <p:cNvPr id="7" name="TextBox 6"/>
          <p:cNvSpPr txBox="1"/>
          <p:nvPr/>
        </p:nvSpPr>
        <p:spPr>
          <a:xfrm>
            <a:off x="8623300" y="1690688"/>
            <a:ext cx="3009900" cy="2308324"/>
          </a:xfrm>
          <a:prstGeom prst="rect">
            <a:avLst/>
          </a:prstGeom>
          <a:noFill/>
          <a:ln w="38100">
            <a:solidFill>
              <a:schemeClr val="tx1"/>
            </a:solidFill>
          </a:ln>
        </p:spPr>
        <p:txBody>
          <a:bodyPr wrap="square" rtlCol="0">
            <a:spAutoFit/>
          </a:bodyPr>
          <a:lstStyle/>
          <a:p>
            <a:r>
              <a:rPr lang="en-US" dirty="0"/>
              <a:t>Special Lessons are integrated into the courses so that they are assigned to the students as they progress through the course. When a student has a special lesson to complete a “bubble” will appear above the briefcase. </a:t>
            </a:r>
          </a:p>
        </p:txBody>
      </p:sp>
      <p:cxnSp>
        <p:nvCxnSpPr>
          <p:cNvPr id="9" name="Straight Arrow Connector 8"/>
          <p:cNvCxnSpPr/>
          <p:nvPr/>
        </p:nvCxnSpPr>
        <p:spPr>
          <a:xfrm flipH="1">
            <a:off x="5253488" y="1785668"/>
            <a:ext cx="3369812" cy="7763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1149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5400" b="1" dirty="0"/>
              <a:t>Student Progress</a:t>
            </a:r>
          </a:p>
        </p:txBody>
      </p:sp>
      <p:pic>
        <p:nvPicPr>
          <p:cNvPr id="6" name="Content Placeholder 5"/>
          <p:cNvPicPr>
            <a:picLocks noGrp="1" noChangeAspect="1"/>
          </p:cNvPicPr>
          <p:nvPr>
            <p:ph idx="1"/>
          </p:nvPr>
        </p:nvPicPr>
        <p:blipFill>
          <a:blip r:embed="rId2"/>
          <a:stretch>
            <a:fillRect/>
          </a:stretch>
        </p:blipFill>
        <p:spPr>
          <a:xfrm>
            <a:off x="992187" y="1901031"/>
            <a:ext cx="7362825" cy="3590925"/>
          </a:xfrm>
          <a:prstGeom prst="rect">
            <a:avLst/>
          </a:prstGeom>
          <a:ln w="38100">
            <a:solidFill>
              <a:schemeClr val="tx1"/>
            </a:solidFill>
          </a:ln>
        </p:spPr>
      </p:pic>
      <p:sp>
        <p:nvSpPr>
          <p:cNvPr id="7" name="TextBox 6"/>
          <p:cNvSpPr txBox="1"/>
          <p:nvPr/>
        </p:nvSpPr>
        <p:spPr>
          <a:xfrm>
            <a:off x="8610600" y="2679700"/>
            <a:ext cx="2628900" cy="1477328"/>
          </a:xfrm>
          <a:prstGeom prst="rect">
            <a:avLst/>
          </a:prstGeom>
          <a:noFill/>
          <a:ln w="38100">
            <a:solidFill>
              <a:schemeClr val="tx1"/>
            </a:solidFill>
          </a:ln>
        </p:spPr>
        <p:txBody>
          <a:bodyPr wrap="square" rtlCol="0">
            <a:spAutoFit/>
          </a:bodyPr>
          <a:lstStyle/>
          <a:p>
            <a:r>
              <a:rPr lang="en-US" dirty="0"/>
              <a:t>Students can keep track of their scores, giving them continuous feedback on where</a:t>
            </a:r>
          </a:p>
          <a:p>
            <a:r>
              <a:rPr lang="en-US" dirty="0"/>
              <a:t>they need to improve.</a:t>
            </a:r>
          </a:p>
        </p:txBody>
      </p:sp>
    </p:spTree>
    <p:extLst>
      <p:ext uri="{BB962C8B-B14F-4D97-AF65-F5344CB8AC3E}">
        <p14:creationId xmlns:p14="http://schemas.microsoft.com/office/powerpoint/2010/main" val="2681681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1888" b="14254"/>
          <a:stretch/>
        </p:blipFill>
        <p:spPr bwMode="auto">
          <a:xfrm>
            <a:off x="124690" y="565265"/>
            <a:ext cx="12067309" cy="6018415"/>
          </a:xfrm>
          <a:prstGeom prst="rect">
            <a:avLst/>
          </a:prstGeom>
          <a:ln>
            <a:noFill/>
          </a:ln>
          <a:extLst>
            <a:ext uri="{53640926-AAD7-44D8-BBD7-CCE9431645EC}">
              <a14:shadowObscured xmlns:a14="http://schemas.microsoft.com/office/drawing/2010/main"/>
            </a:ext>
          </a:extLst>
        </p:spPr>
      </p:pic>
      <p:sp>
        <p:nvSpPr>
          <p:cNvPr id="5" name="Text Box 2"/>
          <p:cNvSpPr txBox="1">
            <a:spLocks noChangeArrowheads="1"/>
          </p:cNvSpPr>
          <p:nvPr/>
        </p:nvSpPr>
        <p:spPr bwMode="auto">
          <a:xfrm>
            <a:off x="2813512" y="76979"/>
            <a:ext cx="6515100" cy="6191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39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p:nvPr/>
        </p:nvPicPr>
        <p:blipFill rotWithShape="1">
          <a:blip r:embed="rId2">
            <a:extLst>
              <a:ext uri="{28A0092B-C50C-407E-A947-70E740481C1C}">
                <a14:useLocalDpi xmlns:a14="http://schemas.microsoft.com/office/drawing/2010/main" val="0"/>
              </a:ext>
            </a:extLst>
          </a:blip>
          <a:srcRect t="1888" b="14254"/>
          <a:stretch/>
        </p:blipFill>
        <p:spPr bwMode="auto">
          <a:xfrm>
            <a:off x="124690" y="108065"/>
            <a:ext cx="12067309" cy="64756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488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A7FEB1-E9EA-4C91-8D80-7593D471DD9C}"/>
              </a:ext>
            </a:extLst>
          </p:cNvPr>
          <p:cNvSpPr txBox="1"/>
          <p:nvPr/>
        </p:nvSpPr>
        <p:spPr>
          <a:xfrm>
            <a:off x="0" y="144670"/>
            <a:ext cx="12192000" cy="923330"/>
          </a:xfrm>
          <a:prstGeom prst="rect">
            <a:avLst/>
          </a:prstGeom>
          <a:noFill/>
        </p:spPr>
        <p:txBody>
          <a:bodyPr wrap="square" rtlCol="0" anchor="t">
            <a:spAutoFit/>
          </a:bodyPr>
          <a:lstStyle/>
          <a:p>
            <a:pPr algn="ctr"/>
            <a:r>
              <a:rPr lang="en-US" sz="5400" b="1"/>
              <a:t>Teacher Portal</a:t>
            </a:r>
            <a:endParaRPr lang="en-US"/>
          </a:p>
        </p:txBody>
      </p:sp>
      <p:pic>
        <p:nvPicPr>
          <p:cNvPr id="6" name="Picture 6" descr="A screenshot of a cell phone&#10;&#10;Description generated with very high confidence">
            <a:extLst>
              <a:ext uri="{FF2B5EF4-FFF2-40B4-BE49-F238E27FC236}">
                <a16:creationId xmlns:a16="http://schemas.microsoft.com/office/drawing/2014/main" id="{1FAC4459-0AD7-4BC8-8839-4EA5A4C64FE0}"/>
              </a:ext>
            </a:extLst>
          </p:cNvPr>
          <p:cNvPicPr>
            <a:picLocks noChangeAspect="1"/>
          </p:cNvPicPr>
          <p:nvPr/>
        </p:nvPicPr>
        <p:blipFill>
          <a:blip r:embed="rId2"/>
          <a:stretch>
            <a:fillRect/>
          </a:stretch>
        </p:blipFill>
        <p:spPr>
          <a:xfrm>
            <a:off x="2197823" y="1067490"/>
            <a:ext cx="7910030" cy="5486973"/>
          </a:xfrm>
          <a:prstGeom prst="rect">
            <a:avLst/>
          </a:prstGeom>
        </p:spPr>
      </p:pic>
    </p:spTree>
    <p:extLst>
      <p:ext uri="{BB962C8B-B14F-4D97-AF65-F5344CB8AC3E}">
        <p14:creationId xmlns:p14="http://schemas.microsoft.com/office/powerpoint/2010/main" val="275884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848E8C-3239-416F-86B6-3987C5F4CE77}"/>
              </a:ext>
            </a:extLst>
          </p:cNvPr>
          <p:cNvSpPr txBox="1"/>
          <p:nvPr/>
        </p:nvSpPr>
        <p:spPr>
          <a:xfrm>
            <a:off x="1" y="128954"/>
            <a:ext cx="12016154" cy="923330"/>
          </a:xfrm>
          <a:prstGeom prst="rect">
            <a:avLst/>
          </a:prstGeom>
          <a:noFill/>
        </p:spPr>
        <p:txBody>
          <a:bodyPr wrap="square" rtlCol="0" anchor="t">
            <a:spAutoFit/>
          </a:bodyPr>
          <a:lstStyle/>
          <a:p>
            <a:r>
              <a:rPr lang="en-US" sz="5400" b="1"/>
              <a:t>Creating a New Classes</a:t>
            </a:r>
          </a:p>
        </p:txBody>
      </p:sp>
      <p:pic>
        <p:nvPicPr>
          <p:cNvPr id="4" name="Picture 4" descr="A screenshot of a cell phone&#10;&#10;Description generated with very high confidence">
            <a:extLst>
              <a:ext uri="{FF2B5EF4-FFF2-40B4-BE49-F238E27FC236}">
                <a16:creationId xmlns:a16="http://schemas.microsoft.com/office/drawing/2014/main" id="{12B9864F-8923-4301-A102-499361A5C86E}"/>
              </a:ext>
            </a:extLst>
          </p:cNvPr>
          <p:cNvPicPr>
            <a:picLocks noChangeAspect="1"/>
          </p:cNvPicPr>
          <p:nvPr/>
        </p:nvPicPr>
        <p:blipFill rotWithShape="1">
          <a:blip r:embed="rId2"/>
          <a:srcRect r="22257"/>
          <a:stretch/>
        </p:blipFill>
        <p:spPr>
          <a:xfrm>
            <a:off x="637591" y="1093171"/>
            <a:ext cx="1600642" cy="823573"/>
          </a:xfrm>
          <a:prstGeom prst="rect">
            <a:avLst/>
          </a:prstGeom>
          <a:ln w="38100">
            <a:solidFill>
              <a:schemeClr val="tx1"/>
            </a:solidFill>
          </a:ln>
        </p:spPr>
      </p:pic>
      <p:pic>
        <p:nvPicPr>
          <p:cNvPr id="6" name="Picture 6" descr="A screenshot of a cell phone&#10;&#10;Description generated with very high confidence">
            <a:extLst>
              <a:ext uri="{FF2B5EF4-FFF2-40B4-BE49-F238E27FC236}">
                <a16:creationId xmlns:a16="http://schemas.microsoft.com/office/drawing/2014/main" id="{0790B86E-989A-4268-A804-DF1D956406DE}"/>
              </a:ext>
            </a:extLst>
          </p:cNvPr>
          <p:cNvPicPr>
            <a:picLocks noChangeAspect="1"/>
          </p:cNvPicPr>
          <p:nvPr/>
        </p:nvPicPr>
        <p:blipFill>
          <a:blip r:embed="rId3"/>
          <a:stretch>
            <a:fillRect/>
          </a:stretch>
        </p:blipFill>
        <p:spPr>
          <a:xfrm>
            <a:off x="6673766" y="1916743"/>
            <a:ext cx="5103847" cy="3030569"/>
          </a:xfrm>
          <a:prstGeom prst="rect">
            <a:avLst/>
          </a:prstGeom>
          <a:ln w="38100">
            <a:solidFill>
              <a:schemeClr val="tx1"/>
            </a:solidFill>
          </a:ln>
        </p:spPr>
      </p:pic>
      <p:sp>
        <p:nvSpPr>
          <p:cNvPr id="2" name="TextBox 1"/>
          <p:cNvSpPr txBox="1"/>
          <p:nvPr/>
        </p:nvSpPr>
        <p:spPr>
          <a:xfrm>
            <a:off x="593558" y="3603009"/>
            <a:ext cx="4019385" cy="2688609"/>
          </a:xfrm>
          <a:prstGeom prst="rect">
            <a:avLst/>
          </a:prstGeom>
          <a:noFill/>
        </p:spPr>
        <p:txBody>
          <a:bodyPr wrap="square" rtlCol="0">
            <a:spAutoFit/>
          </a:bodyPr>
          <a:lstStyle/>
          <a:p>
            <a:endParaRPr lang="en-US" dirty="0"/>
          </a:p>
        </p:txBody>
      </p:sp>
      <p:sp>
        <p:nvSpPr>
          <p:cNvPr id="5" name="TextBox 4"/>
          <p:cNvSpPr txBox="1"/>
          <p:nvPr/>
        </p:nvSpPr>
        <p:spPr>
          <a:xfrm>
            <a:off x="593558" y="2101756"/>
            <a:ext cx="5944402" cy="4189862"/>
          </a:xfrm>
          <a:prstGeom prst="rect">
            <a:avLst/>
          </a:prstGeom>
          <a:noFill/>
          <a:ln w="38100">
            <a:solidFill>
              <a:schemeClr val="tx1"/>
            </a:solidFill>
          </a:ln>
        </p:spPr>
        <p:txBody>
          <a:bodyPr wrap="square" rtlCol="0">
            <a:spAutoFit/>
          </a:bodyPr>
          <a:lstStyle/>
          <a:p>
            <a:pPr marL="342900" indent="-342900">
              <a:buFont typeface="+mj-lt"/>
              <a:buAutoNum type="arabicPeriod"/>
            </a:pPr>
            <a:r>
              <a:rPr lang="en-US" sz="1600" dirty="0">
                <a:solidFill>
                  <a:srgbClr val="000000"/>
                </a:solidFill>
                <a:ea typeface="Cambria" panose="02040503050406030204" pitchFamily="18" charset="0"/>
              </a:rPr>
              <a:t>Go to My Desk then select New Class.</a:t>
            </a:r>
          </a:p>
          <a:p>
            <a:pPr marL="342900" indent="-342900">
              <a:buFont typeface="+mj-lt"/>
              <a:buAutoNum type="arabicPeriod"/>
            </a:pPr>
            <a:r>
              <a:rPr lang="en-US" sz="1600" dirty="0">
                <a:solidFill>
                  <a:srgbClr val="000000"/>
                </a:solidFill>
                <a:ea typeface="Cambria" panose="02040503050406030204" pitchFamily="18" charset="0"/>
              </a:rPr>
              <a:t>Select </a:t>
            </a:r>
            <a:r>
              <a:rPr lang="en-US" sz="1600" dirty="0" err="1">
                <a:solidFill>
                  <a:srgbClr val="000000"/>
                </a:solidFill>
                <a:ea typeface="Cambria" panose="02040503050406030204" pitchFamily="18" charset="0"/>
              </a:rPr>
              <a:t>Acellus</a:t>
            </a:r>
            <a:r>
              <a:rPr lang="en-US" sz="1600" dirty="0">
                <a:solidFill>
                  <a:srgbClr val="000000"/>
                </a:solidFill>
                <a:ea typeface="Cambria" panose="02040503050406030204" pitchFamily="18" charset="0"/>
              </a:rPr>
              <a:t> Subject and Course </a:t>
            </a:r>
          </a:p>
          <a:p>
            <a:pPr marL="342900" indent="-342900">
              <a:buFont typeface="+mj-lt"/>
              <a:buAutoNum type="arabicPeriod"/>
            </a:pPr>
            <a:r>
              <a:rPr lang="en-US" sz="1600" dirty="0">
                <a:solidFill>
                  <a:srgbClr val="000000"/>
                </a:solidFill>
                <a:ea typeface="Cambria" panose="02040503050406030204" pitchFamily="18" charset="0"/>
              </a:rPr>
              <a:t>Fill out the Class Info form.</a:t>
            </a:r>
          </a:p>
          <a:p>
            <a:pPr marL="342900" indent="-342900">
              <a:buFont typeface="+mj-lt"/>
              <a:buAutoNum type="arabicPeriod"/>
            </a:pPr>
            <a:r>
              <a:rPr lang="en-US" sz="1600" dirty="0">
                <a:solidFill>
                  <a:srgbClr val="000000"/>
                </a:solidFill>
                <a:ea typeface="Cambria" panose="02040503050406030204" pitchFamily="18" charset="0"/>
              </a:rPr>
              <a:t>Set a Class Name. This is the name that you, your students, and your administrators will see for the class, so this name should be descriptive and unique.</a:t>
            </a:r>
          </a:p>
          <a:p>
            <a:pPr marL="342900" indent="-342900">
              <a:buFont typeface="+mj-lt"/>
              <a:buAutoNum type="arabicPeriod"/>
            </a:pPr>
            <a:r>
              <a:rPr lang="en-US" sz="1600" dirty="0">
                <a:solidFill>
                  <a:srgbClr val="000000"/>
                </a:solidFill>
                <a:ea typeface="Cambria" panose="02040503050406030204" pitchFamily="18" charset="0"/>
              </a:rPr>
              <a:t>Select the appropriate Grade Level.</a:t>
            </a:r>
          </a:p>
          <a:p>
            <a:pPr marL="342900" indent="-342900">
              <a:buFont typeface="+mj-lt"/>
              <a:buAutoNum type="arabicPeriod"/>
            </a:pPr>
            <a:r>
              <a:rPr lang="en-US" sz="1600" dirty="0">
                <a:solidFill>
                  <a:srgbClr val="000000"/>
                </a:solidFill>
                <a:ea typeface="Cambria" panose="02040503050406030204" pitchFamily="18" charset="0"/>
              </a:rPr>
              <a:t>Select the correct teacher. </a:t>
            </a:r>
          </a:p>
          <a:p>
            <a:pPr marL="342900" indent="-342900">
              <a:buFont typeface="+mj-lt"/>
              <a:buAutoNum type="arabicPeriod"/>
            </a:pPr>
            <a:r>
              <a:rPr lang="en-US" sz="1600" dirty="0">
                <a:solidFill>
                  <a:srgbClr val="000000"/>
                </a:solidFill>
                <a:ea typeface="Cambria" panose="02040503050406030204" pitchFamily="18" charset="0"/>
              </a:rPr>
              <a:t>The class goal can be set to automatic or manual.</a:t>
            </a:r>
          </a:p>
          <a:p>
            <a:pPr marL="342900" indent="-342900">
              <a:buFont typeface="+mj-lt"/>
              <a:buAutoNum type="arabicPeriod"/>
            </a:pPr>
            <a:r>
              <a:rPr lang="en-US" sz="1600" dirty="0">
                <a:solidFill>
                  <a:srgbClr val="000000"/>
                </a:solidFill>
                <a:ea typeface="Cambria" panose="02040503050406030204" pitchFamily="18" charset="0"/>
              </a:rPr>
              <a:t>Use the pull-down tool to set the Grading Scale to Custom Grading Scale.</a:t>
            </a:r>
          </a:p>
          <a:p>
            <a:pPr marL="342900" indent="-342900">
              <a:buFont typeface="+mj-lt"/>
              <a:buAutoNum type="arabicPeriod"/>
            </a:pPr>
            <a:r>
              <a:rPr lang="en-US" sz="1600" dirty="0">
                <a:solidFill>
                  <a:srgbClr val="000000"/>
                </a:solidFill>
                <a:ea typeface="Cambria" panose="02040503050406030204" pitchFamily="18" charset="0"/>
              </a:rPr>
              <a:t>The Pre-Test can be turned on or off.</a:t>
            </a:r>
          </a:p>
          <a:p>
            <a:pPr marL="342900" indent="-342900">
              <a:buFont typeface="+mj-lt"/>
              <a:buAutoNum type="arabicPeriod"/>
            </a:pPr>
            <a:r>
              <a:rPr lang="en-US" sz="1600" dirty="0">
                <a:solidFill>
                  <a:srgbClr val="000000"/>
                </a:solidFill>
                <a:ea typeface="Cambria" panose="02040503050406030204" pitchFamily="18" charset="0"/>
              </a:rPr>
              <a:t>Video Controls should be turned off. This requires that students must watch the entire video. </a:t>
            </a:r>
          </a:p>
          <a:p>
            <a:pPr marL="342900" indent="-342900">
              <a:buFont typeface="+mj-lt"/>
              <a:buAutoNum type="arabicPeriod"/>
            </a:pPr>
            <a:r>
              <a:rPr lang="en-US" sz="1600" dirty="0">
                <a:solidFill>
                  <a:srgbClr val="000000"/>
                </a:solidFill>
                <a:ea typeface="Cambria" panose="02040503050406030204" pitchFamily="18" charset="0"/>
              </a:rPr>
              <a:t>Decide if you would like your exams locked for proctoring. </a:t>
            </a:r>
          </a:p>
          <a:p>
            <a:pPr marL="342900" indent="-342900">
              <a:buFont typeface="+mj-lt"/>
              <a:buAutoNum type="arabicPeriod"/>
            </a:pPr>
            <a:endParaRPr lang="en-US" dirty="0"/>
          </a:p>
        </p:txBody>
      </p:sp>
    </p:spTree>
    <p:extLst>
      <p:ext uri="{BB962C8B-B14F-4D97-AF65-F5344CB8AC3E}">
        <p14:creationId xmlns:p14="http://schemas.microsoft.com/office/powerpoint/2010/main" val="2728326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DDA3FF-F7BB-478A-95C6-B89B92B8F913}"/>
              </a:ext>
            </a:extLst>
          </p:cNvPr>
          <p:cNvSpPr txBox="1"/>
          <p:nvPr/>
        </p:nvSpPr>
        <p:spPr>
          <a:xfrm>
            <a:off x="139522" y="128954"/>
            <a:ext cx="11876633" cy="923330"/>
          </a:xfrm>
          <a:prstGeom prst="rect">
            <a:avLst/>
          </a:prstGeom>
          <a:noFill/>
        </p:spPr>
        <p:txBody>
          <a:bodyPr wrap="square" rtlCol="0" anchor="t">
            <a:spAutoFit/>
          </a:bodyPr>
          <a:lstStyle/>
          <a:p>
            <a:r>
              <a:rPr lang="en-US" sz="5400" b="1"/>
              <a:t>Adding Students to Your Class</a:t>
            </a:r>
            <a:endParaRPr lang="en-US"/>
          </a:p>
        </p:txBody>
      </p:sp>
      <p:pic>
        <p:nvPicPr>
          <p:cNvPr id="8" name="Picture 8" descr="A screenshot of a cell phone&#10;&#10;Description generated with very high confidence">
            <a:extLst>
              <a:ext uri="{FF2B5EF4-FFF2-40B4-BE49-F238E27FC236}">
                <a16:creationId xmlns:a16="http://schemas.microsoft.com/office/drawing/2014/main" id="{CCD76893-CE1E-46DD-9EE1-C4A649CE57D8}"/>
              </a:ext>
            </a:extLst>
          </p:cNvPr>
          <p:cNvPicPr>
            <a:picLocks noChangeAspect="1"/>
          </p:cNvPicPr>
          <p:nvPr/>
        </p:nvPicPr>
        <p:blipFill>
          <a:blip r:embed="rId2"/>
          <a:stretch>
            <a:fillRect/>
          </a:stretch>
        </p:blipFill>
        <p:spPr>
          <a:xfrm>
            <a:off x="325529" y="2048735"/>
            <a:ext cx="7750022" cy="3687718"/>
          </a:xfrm>
          <a:prstGeom prst="rect">
            <a:avLst/>
          </a:prstGeom>
          <a:ln w="28575">
            <a:solidFill>
              <a:schemeClr val="tx1"/>
            </a:solidFill>
          </a:ln>
        </p:spPr>
      </p:pic>
      <p:sp>
        <p:nvSpPr>
          <p:cNvPr id="7" name="TextBox 6"/>
          <p:cNvSpPr txBox="1"/>
          <p:nvPr/>
        </p:nvSpPr>
        <p:spPr>
          <a:xfrm>
            <a:off x="8355277" y="2296010"/>
            <a:ext cx="3659346" cy="3197439"/>
          </a:xfrm>
          <a:prstGeom prst="rect">
            <a:avLst/>
          </a:prstGeom>
          <a:noFill/>
        </p:spPr>
        <p:txBody>
          <a:bodyPr wrap="square" rtlCol="0" anchor="t">
            <a:spAutoFit/>
          </a:bodyPr>
          <a:lstStyle/>
          <a:p>
            <a:pPr marL="342900" indent="-342900">
              <a:buAutoNum type="arabicPeriod"/>
            </a:pPr>
            <a:r>
              <a:rPr lang="en-US" sz="2200"/>
              <a:t>Click on the Set-Up tab.</a:t>
            </a:r>
            <a:endParaRPr lang="en-US" sz="2200">
              <a:cs typeface="Calibri"/>
            </a:endParaRPr>
          </a:p>
          <a:p>
            <a:pPr marL="342900" indent="-342900">
              <a:buAutoNum type="arabicPeriod"/>
            </a:pPr>
            <a:r>
              <a:rPr lang="en-US" sz="2200">
                <a:cs typeface="Calibri"/>
              </a:rPr>
              <a:t>Select your class.</a:t>
            </a:r>
          </a:p>
          <a:p>
            <a:pPr marL="342900" indent="-342900">
              <a:buAutoNum type="arabicPeriod"/>
            </a:pPr>
            <a:r>
              <a:rPr lang="en-US" sz="2200">
                <a:cs typeface="Calibri"/>
              </a:rPr>
              <a:t>Use filters to search for specific students. </a:t>
            </a:r>
          </a:p>
          <a:p>
            <a:pPr marL="342900" indent="-342900">
              <a:buAutoNum type="arabicPeriod"/>
            </a:pPr>
            <a:r>
              <a:rPr lang="en-US" sz="2200">
                <a:cs typeface="Calibri"/>
              </a:rPr>
              <a:t>Click on the box next to their name to select that student.</a:t>
            </a:r>
          </a:p>
          <a:p>
            <a:pPr marL="342900" indent="-342900">
              <a:buAutoNum type="arabicPeriod"/>
            </a:pPr>
            <a:r>
              <a:rPr lang="en-US" sz="2200">
                <a:cs typeface="Calibri"/>
              </a:rPr>
              <a:t>Click "Add Students to Class."</a:t>
            </a:r>
          </a:p>
        </p:txBody>
      </p:sp>
    </p:spTree>
    <p:extLst>
      <p:ext uri="{BB962C8B-B14F-4D97-AF65-F5344CB8AC3E}">
        <p14:creationId xmlns:p14="http://schemas.microsoft.com/office/powerpoint/2010/main" val="193349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350" y="308610"/>
            <a:ext cx="11327130" cy="923330"/>
          </a:xfrm>
          <a:prstGeom prst="rect">
            <a:avLst/>
          </a:prstGeom>
          <a:noFill/>
        </p:spPr>
        <p:txBody>
          <a:bodyPr wrap="square" rtlCol="0">
            <a:spAutoFit/>
          </a:bodyPr>
          <a:lstStyle/>
          <a:p>
            <a:r>
              <a:rPr lang="en-US" sz="5400" b="1" dirty="0"/>
              <a:t>Parent Registration</a:t>
            </a:r>
          </a:p>
        </p:txBody>
      </p:sp>
      <p:pic>
        <p:nvPicPr>
          <p:cNvPr id="5" name="Picture 4"/>
          <p:cNvPicPr>
            <a:picLocks noChangeAspect="1"/>
          </p:cNvPicPr>
          <p:nvPr/>
        </p:nvPicPr>
        <p:blipFill>
          <a:blip r:embed="rId2"/>
          <a:stretch>
            <a:fillRect/>
          </a:stretch>
        </p:blipFill>
        <p:spPr>
          <a:xfrm>
            <a:off x="4514850" y="1423507"/>
            <a:ext cx="6560820" cy="4481040"/>
          </a:xfrm>
          <a:prstGeom prst="rect">
            <a:avLst/>
          </a:prstGeom>
          <a:ln w="38100">
            <a:solidFill>
              <a:schemeClr val="tx1"/>
            </a:solidFill>
          </a:ln>
        </p:spPr>
      </p:pic>
      <p:sp>
        <p:nvSpPr>
          <p:cNvPr id="6" name="TextBox 5"/>
          <p:cNvSpPr txBox="1"/>
          <p:nvPr/>
        </p:nvSpPr>
        <p:spPr>
          <a:xfrm>
            <a:off x="788670" y="2786864"/>
            <a:ext cx="3463290" cy="1754326"/>
          </a:xfrm>
          <a:prstGeom prst="rect">
            <a:avLst/>
          </a:prstGeom>
          <a:noFill/>
          <a:ln w="28575">
            <a:solidFill>
              <a:schemeClr val="tx1"/>
            </a:solidFill>
          </a:ln>
        </p:spPr>
        <p:txBody>
          <a:bodyPr wrap="square" rtlCol="0">
            <a:spAutoFit/>
          </a:bodyPr>
          <a:lstStyle/>
          <a:p>
            <a:r>
              <a:rPr lang="en-US" dirty="0"/>
              <a:t>Teachers can register parents by clicking on the Parent Registration button.  You will need to enter the parent’s email address. Parents can then see the student grade report and time on task. </a:t>
            </a:r>
          </a:p>
        </p:txBody>
      </p:sp>
      <p:cxnSp>
        <p:nvCxnSpPr>
          <p:cNvPr id="8" name="Straight Arrow Connector 7"/>
          <p:cNvCxnSpPr/>
          <p:nvPr/>
        </p:nvCxnSpPr>
        <p:spPr>
          <a:xfrm flipV="1">
            <a:off x="4251960" y="2880360"/>
            <a:ext cx="2868930" cy="548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973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5917"/>
          <a:stretch/>
        </p:blipFill>
        <p:spPr>
          <a:xfrm>
            <a:off x="5651072" y="1443774"/>
            <a:ext cx="5720861" cy="2860567"/>
          </a:xfrm>
          <a:prstGeom prst="rect">
            <a:avLst/>
          </a:prstGeom>
          <a:ln w="38100">
            <a:solidFill>
              <a:schemeClr val="tx1"/>
            </a:solidFill>
          </a:ln>
        </p:spPr>
      </p:pic>
      <p:sp>
        <p:nvSpPr>
          <p:cNvPr id="4" name="TextBox 3"/>
          <p:cNvSpPr txBox="1"/>
          <p:nvPr/>
        </p:nvSpPr>
        <p:spPr>
          <a:xfrm>
            <a:off x="270729" y="363415"/>
            <a:ext cx="10760686" cy="923330"/>
          </a:xfrm>
          <a:prstGeom prst="rect">
            <a:avLst/>
          </a:prstGeom>
          <a:noFill/>
        </p:spPr>
        <p:txBody>
          <a:bodyPr wrap="square" rtlCol="0">
            <a:spAutoFit/>
          </a:bodyPr>
          <a:lstStyle/>
          <a:p>
            <a:r>
              <a:rPr lang="en-US" sz="5400" b="1" dirty="0"/>
              <a:t>Printing Student Sign In Cards</a:t>
            </a:r>
          </a:p>
        </p:txBody>
      </p:sp>
      <p:sp>
        <p:nvSpPr>
          <p:cNvPr id="5" name="TextBox 4"/>
          <p:cNvSpPr txBox="1"/>
          <p:nvPr/>
        </p:nvSpPr>
        <p:spPr>
          <a:xfrm>
            <a:off x="7204379" y="4461370"/>
            <a:ext cx="4648747" cy="1754326"/>
          </a:xfrm>
          <a:prstGeom prst="rect">
            <a:avLst/>
          </a:prstGeom>
          <a:noFill/>
          <a:ln w="38100">
            <a:solidFill>
              <a:schemeClr val="tx1"/>
            </a:solidFill>
          </a:ln>
        </p:spPr>
        <p:txBody>
          <a:bodyPr wrap="square" rtlCol="0">
            <a:spAutoFit/>
          </a:bodyPr>
          <a:lstStyle/>
          <a:p>
            <a:pPr marL="342900" indent="-342900">
              <a:buFont typeface="+mj-lt"/>
              <a:buAutoNum type="arabicPeriod" startAt="2"/>
            </a:pPr>
            <a:r>
              <a:rPr lang="en-US" dirty="0"/>
              <a:t>On the Print Sign-In Cards screen that follows, you can select a class, then select the students you want Sign-In Cards for. Select Print Sign-In Cards to print a student’s </a:t>
            </a:r>
            <a:r>
              <a:rPr lang="en-US" dirty="0" err="1"/>
              <a:t>Acellus</a:t>
            </a:r>
            <a:r>
              <a:rPr lang="en-US" dirty="0"/>
              <a:t> ID and Password.</a:t>
            </a:r>
          </a:p>
          <a:p>
            <a:pPr marL="342900" indent="-342900">
              <a:buFont typeface="+mj-lt"/>
              <a:buAutoNum type="arabicPeriod" startAt="3"/>
            </a:pPr>
            <a:r>
              <a:rPr lang="en-US" dirty="0"/>
              <a:t>The Sign-In cards will appear, ready to print.</a:t>
            </a:r>
          </a:p>
        </p:txBody>
      </p:sp>
      <p:pic>
        <p:nvPicPr>
          <p:cNvPr id="6" name="Picture 5"/>
          <p:cNvPicPr>
            <a:picLocks noChangeAspect="1"/>
          </p:cNvPicPr>
          <p:nvPr/>
        </p:nvPicPr>
        <p:blipFill rotWithShape="1">
          <a:blip r:embed="rId3"/>
          <a:srcRect r="24598"/>
          <a:stretch/>
        </p:blipFill>
        <p:spPr>
          <a:xfrm>
            <a:off x="375139" y="1421908"/>
            <a:ext cx="4032738" cy="3618597"/>
          </a:xfrm>
          <a:prstGeom prst="rect">
            <a:avLst/>
          </a:prstGeom>
          <a:ln w="38100">
            <a:solidFill>
              <a:schemeClr val="tx1"/>
            </a:solidFill>
          </a:ln>
        </p:spPr>
      </p:pic>
      <p:sp>
        <p:nvSpPr>
          <p:cNvPr id="7" name="TextBox 6"/>
          <p:cNvSpPr txBox="1"/>
          <p:nvPr/>
        </p:nvSpPr>
        <p:spPr>
          <a:xfrm>
            <a:off x="2658482" y="4007004"/>
            <a:ext cx="2472471" cy="1200329"/>
          </a:xfrm>
          <a:prstGeom prst="rect">
            <a:avLst/>
          </a:prstGeom>
          <a:solidFill>
            <a:schemeClr val="bg1"/>
          </a:solidFill>
          <a:ln>
            <a:solidFill>
              <a:schemeClr val="tx1"/>
            </a:solidFill>
          </a:ln>
        </p:spPr>
        <p:txBody>
          <a:bodyPr wrap="square" rtlCol="0">
            <a:spAutoFit/>
          </a:bodyPr>
          <a:lstStyle/>
          <a:p>
            <a:pPr marL="342900" indent="-342900">
              <a:buFont typeface="+mj-lt"/>
              <a:buAutoNum type="arabicPeriod"/>
            </a:pPr>
            <a:r>
              <a:rPr lang="en-US" dirty="0"/>
              <a:t>From the Student Search screen, Select Print Sign-In Cards </a:t>
            </a:r>
          </a:p>
        </p:txBody>
      </p:sp>
      <p:cxnSp>
        <p:nvCxnSpPr>
          <p:cNvPr id="9" name="Straight Arrow Connector 8"/>
          <p:cNvCxnSpPr>
            <a:stCxn id="7" idx="1"/>
          </p:cNvCxnSpPr>
          <p:nvPr/>
        </p:nvCxnSpPr>
        <p:spPr>
          <a:xfrm flipH="1" flipV="1">
            <a:off x="1969477" y="4461370"/>
            <a:ext cx="689005" cy="14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5758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DDA3FF-F7BB-478A-95C6-B89B92B8F913}"/>
              </a:ext>
            </a:extLst>
          </p:cNvPr>
          <p:cNvSpPr txBox="1"/>
          <p:nvPr/>
        </p:nvSpPr>
        <p:spPr>
          <a:xfrm>
            <a:off x="139522" y="128954"/>
            <a:ext cx="11876633" cy="923330"/>
          </a:xfrm>
          <a:prstGeom prst="rect">
            <a:avLst/>
          </a:prstGeom>
          <a:noFill/>
        </p:spPr>
        <p:txBody>
          <a:bodyPr wrap="square" rtlCol="0" anchor="t">
            <a:spAutoFit/>
          </a:bodyPr>
          <a:lstStyle/>
          <a:p>
            <a:r>
              <a:rPr lang="en-US" sz="5400" b="1"/>
              <a:t>Managing Your Classes</a:t>
            </a:r>
          </a:p>
        </p:txBody>
      </p:sp>
      <p:pic>
        <p:nvPicPr>
          <p:cNvPr id="4" name="Picture 4" descr="A screenshot of a cell phone&#10;&#10;Description generated with very high confidence">
            <a:extLst>
              <a:ext uri="{FF2B5EF4-FFF2-40B4-BE49-F238E27FC236}">
                <a16:creationId xmlns:a16="http://schemas.microsoft.com/office/drawing/2014/main" id="{F9EAE56B-8247-4A31-800D-D63E3BCC31C4}"/>
              </a:ext>
            </a:extLst>
          </p:cNvPr>
          <p:cNvPicPr>
            <a:picLocks noChangeAspect="1"/>
          </p:cNvPicPr>
          <p:nvPr/>
        </p:nvPicPr>
        <p:blipFill>
          <a:blip r:embed="rId2"/>
          <a:stretch>
            <a:fillRect/>
          </a:stretch>
        </p:blipFill>
        <p:spPr>
          <a:xfrm>
            <a:off x="414176" y="1872033"/>
            <a:ext cx="5445538" cy="2882914"/>
          </a:xfrm>
          <a:prstGeom prst="rect">
            <a:avLst/>
          </a:prstGeom>
          <a:ln w="38100">
            <a:solidFill>
              <a:schemeClr val="tx1"/>
            </a:solidFill>
          </a:ln>
        </p:spPr>
      </p:pic>
      <p:pic>
        <p:nvPicPr>
          <p:cNvPr id="6" name="Picture 6" descr="A screenshot of a cell phone&#10;&#10;Description generated with very high confidence">
            <a:extLst>
              <a:ext uri="{FF2B5EF4-FFF2-40B4-BE49-F238E27FC236}">
                <a16:creationId xmlns:a16="http://schemas.microsoft.com/office/drawing/2014/main" id="{61DAEBB7-9149-48F5-9174-A6AC23CE3040}"/>
              </a:ext>
            </a:extLst>
          </p:cNvPr>
          <p:cNvPicPr>
            <a:picLocks noChangeAspect="1"/>
          </p:cNvPicPr>
          <p:nvPr/>
        </p:nvPicPr>
        <p:blipFill rotWithShape="1">
          <a:blip r:embed="rId3"/>
          <a:srcRect r="13046"/>
          <a:stretch/>
        </p:blipFill>
        <p:spPr>
          <a:xfrm>
            <a:off x="6336143" y="1865971"/>
            <a:ext cx="5166450" cy="2888975"/>
          </a:xfrm>
          <a:prstGeom prst="rect">
            <a:avLst/>
          </a:prstGeom>
          <a:ln w="38100">
            <a:solidFill>
              <a:schemeClr val="tx1"/>
            </a:solidFill>
          </a:ln>
        </p:spPr>
      </p:pic>
      <p:sp>
        <p:nvSpPr>
          <p:cNvPr id="2" name="TextBox 1"/>
          <p:cNvSpPr txBox="1"/>
          <p:nvPr/>
        </p:nvSpPr>
        <p:spPr>
          <a:xfrm>
            <a:off x="1126700" y="5093145"/>
            <a:ext cx="4022934" cy="830997"/>
          </a:xfrm>
          <a:prstGeom prst="rect">
            <a:avLst/>
          </a:prstGeom>
          <a:noFill/>
        </p:spPr>
        <p:txBody>
          <a:bodyPr wrap="square" rtlCol="0" anchor="t">
            <a:spAutoFit/>
          </a:bodyPr>
          <a:lstStyle/>
          <a:p>
            <a:pPr algn="ctr"/>
            <a:r>
              <a:rPr lang="en-US" sz="2400"/>
              <a:t>Select a class to see overall individual student progress.</a:t>
            </a:r>
            <a:endParaRPr lang="en-US" sz="2400">
              <a:cs typeface="Calibri"/>
            </a:endParaRPr>
          </a:p>
        </p:txBody>
      </p:sp>
      <p:sp>
        <p:nvSpPr>
          <p:cNvPr id="7" name="TextBox 6"/>
          <p:cNvSpPr txBox="1"/>
          <p:nvPr/>
        </p:nvSpPr>
        <p:spPr>
          <a:xfrm>
            <a:off x="6798990" y="5092163"/>
            <a:ext cx="4240530" cy="830997"/>
          </a:xfrm>
          <a:prstGeom prst="rect">
            <a:avLst/>
          </a:prstGeom>
          <a:noFill/>
        </p:spPr>
        <p:txBody>
          <a:bodyPr wrap="square" rtlCol="0" anchor="t">
            <a:spAutoFit/>
          </a:bodyPr>
          <a:lstStyle/>
          <a:p>
            <a:pPr algn="ctr"/>
            <a:r>
              <a:rPr lang="en-US" sz="2400"/>
              <a:t>Select a student to see progress on individual steps.</a:t>
            </a:r>
            <a:endParaRPr lang="en-US" sz="2400">
              <a:cs typeface="Calibri"/>
            </a:endParaRPr>
          </a:p>
        </p:txBody>
      </p:sp>
    </p:spTree>
    <p:extLst>
      <p:ext uri="{BB962C8B-B14F-4D97-AF65-F5344CB8AC3E}">
        <p14:creationId xmlns:p14="http://schemas.microsoft.com/office/powerpoint/2010/main" val="222164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8423" b="21455"/>
          <a:stretch/>
        </p:blipFill>
        <p:spPr>
          <a:xfrm>
            <a:off x="3920634" y="2168769"/>
            <a:ext cx="7726974" cy="4448909"/>
          </a:xfrm>
          <a:prstGeom prst="rect">
            <a:avLst/>
          </a:prstGeom>
          <a:ln w="38100">
            <a:solidFill>
              <a:schemeClr val="tx1"/>
            </a:solidFill>
          </a:ln>
        </p:spPr>
      </p:pic>
      <p:sp>
        <p:nvSpPr>
          <p:cNvPr id="3" name="TextBox 2"/>
          <p:cNvSpPr txBox="1"/>
          <p:nvPr/>
        </p:nvSpPr>
        <p:spPr>
          <a:xfrm>
            <a:off x="246185" y="3259015"/>
            <a:ext cx="3604110" cy="1200329"/>
          </a:xfrm>
          <a:prstGeom prst="rect">
            <a:avLst/>
          </a:prstGeom>
          <a:noFill/>
          <a:ln w="38100">
            <a:solidFill>
              <a:schemeClr val="tx1"/>
            </a:solidFill>
          </a:ln>
        </p:spPr>
        <p:txBody>
          <a:bodyPr wrap="square" rtlCol="0">
            <a:spAutoFit/>
          </a:bodyPr>
          <a:lstStyle/>
          <a:p>
            <a:r>
              <a:rPr lang="en-US" dirty="0"/>
              <a:t>The Live Class Monitor screen presents a list of the students in the class and what –and how – they are doing at any given moment.</a:t>
            </a:r>
          </a:p>
        </p:txBody>
      </p:sp>
      <p:pic>
        <p:nvPicPr>
          <p:cNvPr id="5" name="Picture 4"/>
          <p:cNvPicPr>
            <a:picLocks noChangeAspect="1"/>
          </p:cNvPicPr>
          <p:nvPr/>
        </p:nvPicPr>
        <p:blipFill rotWithShape="1">
          <a:blip r:embed="rId3"/>
          <a:srcRect t="6341" r="18626" b="3014"/>
          <a:stretch/>
        </p:blipFill>
        <p:spPr>
          <a:xfrm>
            <a:off x="3920634" y="1400806"/>
            <a:ext cx="7797313" cy="1277815"/>
          </a:xfrm>
          <a:prstGeom prst="rect">
            <a:avLst/>
          </a:prstGeom>
          <a:ln w="38100">
            <a:solidFill>
              <a:schemeClr val="tx1"/>
            </a:solidFill>
          </a:ln>
        </p:spPr>
      </p:pic>
      <p:sp>
        <p:nvSpPr>
          <p:cNvPr id="6" name="TextBox 5"/>
          <p:cNvSpPr txBox="1"/>
          <p:nvPr/>
        </p:nvSpPr>
        <p:spPr>
          <a:xfrm>
            <a:off x="1" y="128954"/>
            <a:ext cx="12016154" cy="923330"/>
          </a:xfrm>
          <a:prstGeom prst="rect">
            <a:avLst/>
          </a:prstGeom>
          <a:noFill/>
        </p:spPr>
        <p:txBody>
          <a:bodyPr wrap="square" rtlCol="0">
            <a:spAutoFit/>
          </a:bodyPr>
          <a:lstStyle/>
          <a:p>
            <a:r>
              <a:rPr lang="en-US" sz="5400" b="1" dirty="0"/>
              <a:t>Live Class Monitoring</a:t>
            </a:r>
          </a:p>
        </p:txBody>
      </p:sp>
      <p:cxnSp>
        <p:nvCxnSpPr>
          <p:cNvPr id="8" name="Straight Arrow Connector 7"/>
          <p:cNvCxnSpPr/>
          <p:nvPr/>
        </p:nvCxnSpPr>
        <p:spPr>
          <a:xfrm flipV="1">
            <a:off x="3681046" y="2309446"/>
            <a:ext cx="1606062" cy="113713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072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7D6C408920B4459DFC5C61CFE51A5E" ma:contentTypeVersion="32" ma:contentTypeDescription="Create a new document." ma:contentTypeScope="" ma:versionID="dc86a61117de2696aca72ddca693da1c">
  <xsd:schema xmlns:xsd="http://www.w3.org/2001/XMLSchema" xmlns:xs="http://www.w3.org/2001/XMLSchema" xmlns:p="http://schemas.microsoft.com/office/2006/metadata/properties" xmlns:ns3="aec41dab-969c-4773-8315-c072db1ec352" xmlns:ns4="01f67e3c-f36b-4d2f-a1b5-c7d893d4b63c" targetNamespace="http://schemas.microsoft.com/office/2006/metadata/properties" ma:root="true" ma:fieldsID="d167e90de9f49795a7d15ad20f7fd355" ns3:_="" ns4:_="">
    <xsd:import namespace="aec41dab-969c-4773-8315-c072db1ec352"/>
    <xsd:import namespace="01f67e3c-f36b-4d2f-a1b5-c7d893d4b63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41dab-969c-4773-8315-c072db1ec3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2" nillable="true" ma:displayName="Math Settings" ma:internalName="Math_Settings">
      <xsd:simpleType>
        <xsd:restriction base="dms:Text"/>
      </xsd:simple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Teachers" ma:index="2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8" nillable="true" ma:displayName="Distribution Groups" ma:internalName="Distribution_Groups">
      <xsd:simpleType>
        <xsd:restriction base="dms:Note">
          <xsd:maxLength value="255"/>
        </xsd:restriction>
      </xsd:simpleType>
    </xsd:element>
    <xsd:element name="LMS_Mappings" ma:index="29" nillable="true" ma:displayName="LMS Mappings" ma:internalName="LMS_Mappings">
      <xsd:simpleType>
        <xsd:restriction base="dms:Note">
          <xsd:maxLength value="255"/>
        </xsd:restriction>
      </xsd:simpleType>
    </xsd:element>
    <xsd:element name="Invited_Teachers" ma:index="30" nillable="true" ma:displayName="Invited Teachers" ma:internalName="Invited_Teachers">
      <xsd:simpleType>
        <xsd:restriction base="dms:Note">
          <xsd:maxLength value="255"/>
        </xsd:restriction>
      </xsd:simpleType>
    </xsd:element>
    <xsd:element name="Invited_Students" ma:index="31" nillable="true" ma:displayName="Invited Students" ma:internalName="Invited_Students">
      <xsd:simpleType>
        <xsd:restriction base="dms:Note">
          <xsd:maxLength value="255"/>
        </xsd:restriction>
      </xsd:simpleType>
    </xsd:element>
    <xsd:element name="Self_Registration_Enabled" ma:index="32" nillable="true" ma:displayName="Self Registration Enabled" ma:internalName="Self_Registration_Enabled">
      <xsd:simpleType>
        <xsd:restriction base="dms:Boolean"/>
      </xsd:simpleType>
    </xsd:element>
    <xsd:element name="Has_Teacher_Only_SectionGroup" ma:index="33" nillable="true" ma:displayName="Has Teacher Only SectionGroup" ma:internalName="Has_Teacher_Only_SectionGroup">
      <xsd:simpleType>
        <xsd:restriction base="dms:Boolean"/>
      </xsd:simpleType>
    </xsd:element>
    <xsd:element name="Is_Collaboration_Space_Locked" ma:index="34" nillable="true" ma:displayName="Is Collaboration Space Locked" ma:internalName="Is_Collaboration_Space_Locked">
      <xsd:simpleType>
        <xsd:restriction base="dms:Boolean"/>
      </xsd:simpleType>
    </xsd:element>
    <xsd:element name="IsNotebookLocked" ma:index="35" nillable="true" ma:displayName="Is Notebook Locked" ma:internalName="IsNotebookLocked">
      <xsd:simpleType>
        <xsd:restriction base="dms:Boolean"/>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f67e3c-f36b-4d2f-a1b5-c7d893d4b63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as_Teacher_Only_SectionGroup xmlns="aec41dab-969c-4773-8315-c072db1ec352" xsi:nil="true"/>
    <AppVersion xmlns="aec41dab-969c-4773-8315-c072db1ec352" xsi:nil="true"/>
    <LMS_Mappings xmlns="aec41dab-969c-4773-8315-c072db1ec352" xsi:nil="true"/>
    <Self_Registration_Enabled xmlns="aec41dab-969c-4773-8315-c072db1ec352" xsi:nil="true"/>
    <Teachers xmlns="aec41dab-969c-4773-8315-c072db1ec352">
      <UserInfo>
        <DisplayName/>
        <AccountId xsi:nil="true"/>
        <AccountType/>
      </UserInfo>
    </Teachers>
    <Templates xmlns="aec41dab-969c-4773-8315-c072db1ec352" xsi:nil="true"/>
    <CultureName xmlns="aec41dab-969c-4773-8315-c072db1ec352" xsi:nil="true"/>
    <TeamsChannelId xmlns="aec41dab-969c-4773-8315-c072db1ec352" xsi:nil="true"/>
    <Invited_Teachers xmlns="aec41dab-969c-4773-8315-c072db1ec352" xsi:nil="true"/>
    <Invited_Students xmlns="aec41dab-969c-4773-8315-c072db1ec352" xsi:nil="true"/>
    <IsNotebookLocked xmlns="aec41dab-969c-4773-8315-c072db1ec352" xsi:nil="true"/>
    <Is_Collaboration_Space_Locked xmlns="aec41dab-969c-4773-8315-c072db1ec352" xsi:nil="true"/>
    <FolderType xmlns="aec41dab-969c-4773-8315-c072db1ec352" xsi:nil="true"/>
    <Owner xmlns="aec41dab-969c-4773-8315-c072db1ec352">
      <UserInfo>
        <DisplayName/>
        <AccountId xsi:nil="true"/>
        <AccountType/>
      </UserInfo>
    </Owner>
    <Students xmlns="aec41dab-969c-4773-8315-c072db1ec352">
      <UserInfo>
        <DisplayName/>
        <AccountId xsi:nil="true"/>
        <AccountType/>
      </UserInfo>
    </Students>
    <DefaultSectionNames xmlns="aec41dab-969c-4773-8315-c072db1ec352" xsi:nil="true"/>
    <Math_Settings xmlns="aec41dab-969c-4773-8315-c072db1ec352" xsi:nil="true"/>
    <NotebookType xmlns="aec41dab-969c-4773-8315-c072db1ec352" xsi:nil="true"/>
    <Student_Groups xmlns="aec41dab-969c-4773-8315-c072db1ec352">
      <UserInfo>
        <DisplayName/>
        <AccountId xsi:nil="true"/>
        <AccountType/>
      </UserInfo>
    </Student_Groups>
    <Distribution_Groups xmlns="aec41dab-969c-4773-8315-c072db1ec3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BE9F34-FEB1-4F98-8F0C-4BE54A2D64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c41dab-969c-4773-8315-c072db1ec352"/>
    <ds:schemaRef ds:uri="01f67e3c-f36b-4d2f-a1b5-c7d893d4b6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2BFA28-508F-4CC0-886A-6B92D8C01011}">
  <ds:schemaRefs>
    <ds:schemaRef ds:uri="http://schemas.openxmlformats.org/package/2006/metadata/core-properties"/>
    <ds:schemaRef ds:uri="http://purl.org/dc/elements/1.1/"/>
    <ds:schemaRef ds:uri="http://purl.org/dc/terms/"/>
    <ds:schemaRef ds:uri="http://schemas.microsoft.com/office/2006/documentManagement/types"/>
    <ds:schemaRef ds:uri="http://schemas.microsoft.com/office/2006/metadata/properties"/>
    <ds:schemaRef ds:uri="http://purl.org/dc/dcmitype/"/>
    <ds:schemaRef ds:uri="01f67e3c-f36b-4d2f-a1b5-c7d893d4b63c"/>
    <ds:schemaRef ds:uri="http://schemas.microsoft.com/office/infopath/2007/PartnerControls"/>
    <ds:schemaRef ds:uri="aec41dab-969c-4773-8315-c072db1ec352"/>
    <ds:schemaRef ds:uri="http://www.w3.org/XML/1998/namespace"/>
  </ds:schemaRefs>
</ds:datastoreItem>
</file>

<file path=customXml/itemProps3.xml><?xml version="1.0" encoding="utf-8"?>
<ds:datastoreItem xmlns:ds="http://schemas.openxmlformats.org/officeDocument/2006/customXml" ds:itemID="{378BC758-9973-47B8-A3CB-76991D9473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443</TotalTime>
  <Words>1027</Words>
  <Application>Microsoft Macintosh PowerPoint</Application>
  <PresentationFormat>Widescreen</PresentationFormat>
  <Paragraphs>88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Cambria</vt:lpstr>
      <vt:lpstr>inherit</vt:lpstr>
      <vt:lpstr>Times New Roman</vt:lpstr>
      <vt:lpstr>Office Theme</vt:lpstr>
      <vt:lpstr>Acellus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Acellus Videos</vt:lpstr>
      <vt:lpstr>Acellus Problems</vt:lpstr>
      <vt:lpstr>Help Feature</vt:lpstr>
      <vt:lpstr>Help Features</vt:lpstr>
      <vt:lpstr>Exam Completion</vt:lpstr>
      <vt:lpstr>Special Lessons</vt:lpstr>
      <vt:lpstr>Student Progress</vt:lpstr>
      <vt:lpstr>PowerPoint Presentation</vt:lpstr>
      <vt:lpstr>PowerPoint Presentation</vt:lpstr>
    </vt:vector>
  </TitlesOfParts>
  <Company>Prairie-Hills ESD 144</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Acellus Training </dc:title>
  <dc:creator>Coach Butcher</dc:creator>
  <cp:lastModifiedBy>Coach Butcher</cp:lastModifiedBy>
  <cp:revision>49</cp:revision>
  <cp:lastPrinted>2019-12-17T20:10:46Z</cp:lastPrinted>
  <dcterms:created xsi:type="dcterms:W3CDTF">2019-12-16T14:25:11Z</dcterms:created>
  <dcterms:modified xsi:type="dcterms:W3CDTF">2020-04-08T16:33:19Z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0x010100327D6C408920B4459DFC5C61CFE51A5E</vt:lpwstr>
  </property>
</Properties>
</file>